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34156-6E44-4A74-B525-58114C6911B6}" type="datetimeFigureOut">
              <a:rPr lang="en-US" smtClean="0"/>
              <a:pPr/>
              <a:t>11/24/2009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B15FF-BB70-4817-8A90-5FC11BE5C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Development Issues within the world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u="sng" dirty="0" smtClean="0">
                <a:latin typeface="Comic Sans MS" pitchFamily="66" charset="0"/>
              </a:rPr>
              <a:t>Trade vs. Aid</a:t>
            </a:r>
            <a:endParaRPr lang="en-GB" b="1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omic Sans MS" pitchFamily="66" charset="0"/>
              </a:rPr>
              <a:t>Questions you should be able to answer at the end of this section: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With reference to one or more case studies, discuss the role that aid can play in the development of the economies of poor countries		</a:t>
            </a:r>
            <a:r>
              <a:rPr lang="en-GB" i="1" dirty="0" smtClean="0">
                <a:latin typeface="Comic Sans MS" pitchFamily="66" charset="0"/>
              </a:rPr>
              <a:t>(10 marks)</a:t>
            </a:r>
          </a:p>
          <a:p>
            <a:pPr>
              <a:buNone/>
            </a:pPr>
            <a:endParaRPr lang="en-GB" i="1" dirty="0" smtClean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Discuss the roles of both trade and aid in development issues	</a:t>
            </a:r>
            <a:r>
              <a:rPr lang="en-GB" i="1" dirty="0" smtClean="0">
                <a:latin typeface="Comic Sans MS" pitchFamily="66" charset="0"/>
              </a:rPr>
              <a:t>(10 marks)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u="sng" dirty="0" smtClean="0">
                <a:latin typeface="Comic Sans MS" pitchFamily="66" charset="0"/>
              </a:rPr>
              <a:t>Trade vs. Aid in helping the poorer countries of the world to develop</a:t>
            </a:r>
            <a:endParaRPr lang="en-GB" sz="3200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0006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Comic Sans MS" pitchFamily="66" charset="0"/>
              </a:rPr>
              <a:t>Since the 1940’s, there have been 2 main ways to promote development in the poorer countries of the world: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Comic Sans MS" pitchFamily="66" charset="0"/>
              </a:rPr>
              <a:t>The use of trade to encourage economic growth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Comic Sans MS" pitchFamily="66" charset="0"/>
              </a:rPr>
              <a:t>Developed countries (and now also oil rich countries) provide aid to the poorer countries</a:t>
            </a:r>
          </a:p>
          <a:p>
            <a:pPr marL="514350" indent="-514350">
              <a:buNone/>
            </a:pPr>
            <a:r>
              <a:rPr lang="en-GB" dirty="0" smtClean="0">
                <a:latin typeface="Comic Sans MS" pitchFamily="66" charset="0"/>
              </a:rPr>
              <a:t>	</a:t>
            </a:r>
          </a:p>
          <a:p>
            <a:pPr marL="514350" indent="-514350">
              <a:buNone/>
            </a:pPr>
            <a:r>
              <a:rPr lang="en-GB" dirty="0">
                <a:latin typeface="Comic Sans MS" pitchFamily="66" charset="0"/>
              </a:rPr>
              <a:t>	</a:t>
            </a:r>
            <a:r>
              <a:rPr lang="en-GB" dirty="0" smtClean="0">
                <a:latin typeface="Comic Sans MS" pitchFamily="66" charset="0"/>
              </a:rPr>
              <a:t>Both methods have their advantages and disadvantages.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What is trade?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>
                <a:latin typeface="Comic Sans MS" pitchFamily="66" charset="0"/>
              </a:rPr>
              <a:t>Trade happens because of regional economic differences. In order to balance </a:t>
            </a:r>
            <a:r>
              <a:rPr lang="en-GB" b="1" dirty="0" smtClean="0">
                <a:latin typeface="Comic Sans MS" pitchFamily="66" charset="0"/>
              </a:rPr>
              <a:t>production</a:t>
            </a:r>
            <a:r>
              <a:rPr lang="en-GB" dirty="0" smtClean="0">
                <a:latin typeface="Comic Sans MS" pitchFamily="66" charset="0"/>
              </a:rPr>
              <a:t> and </a:t>
            </a:r>
            <a:r>
              <a:rPr lang="en-GB" b="1" dirty="0" smtClean="0">
                <a:latin typeface="Comic Sans MS" pitchFamily="66" charset="0"/>
              </a:rPr>
              <a:t>consumption</a:t>
            </a:r>
            <a:r>
              <a:rPr lang="en-GB" dirty="0" smtClean="0">
                <a:latin typeface="Comic Sans MS" pitchFamily="66" charset="0"/>
              </a:rPr>
              <a:t>, raw materials, goods and services are moved from </a:t>
            </a:r>
            <a:r>
              <a:rPr lang="en-GB" b="1" dirty="0" smtClean="0">
                <a:latin typeface="Comic Sans MS" pitchFamily="66" charset="0"/>
              </a:rPr>
              <a:t>regions of supply </a:t>
            </a:r>
            <a:r>
              <a:rPr lang="en-GB" dirty="0" smtClean="0">
                <a:latin typeface="Comic Sans MS" pitchFamily="66" charset="0"/>
              </a:rPr>
              <a:t>to </a:t>
            </a:r>
            <a:r>
              <a:rPr lang="en-GB" b="1" dirty="0" smtClean="0">
                <a:latin typeface="Comic Sans MS" pitchFamily="66" charset="0"/>
              </a:rPr>
              <a:t>regions of demand</a:t>
            </a:r>
            <a:r>
              <a:rPr lang="en-GB" dirty="0" smtClean="0">
                <a:latin typeface="Comic Sans MS" pitchFamily="66" charset="0"/>
              </a:rPr>
              <a:t>.</a:t>
            </a:r>
          </a:p>
          <a:p>
            <a:r>
              <a:rPr lang="en-GB" dirty="0" smtClean="0">
                <a:latin typeface="Comic Sans MS" pitchFamily="66" charset="0"/>
              </a:rPr>
              <a:t>There is a strong relationship between the volume of trade and standard of living, and trade is an important factor of development.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GB" u="sng" dirty="0" smtClean="0">
                <a:latin typeface="Comic Sans MS" pitchFamily="66" charset="0"/>
              </a:rPr>
              <a:t>Trade and development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omic Sans MS" pitchFamily="66" charset="0"/>
              </a:rPr>
              <a:t>It is difficult to achieve economic development without economic growth. Growth </a:t>
            </a:r>
            <a:r>
              <a:rPr lang="en-GB" dirty="0" smtClean="0">
                <a:latin typeface="Comic Sans MS" pitchFamily="66" charset="0"/>
                <a:sym typeface="Wingdings" pitchFamily="2" charset="2"/>
              </a:rPr>
              <a:t> increase in wealth  improved living standards (and eventually higher HDI).</a:t>
            </a:r>
          </a:p>
          <a:p>
            <a:r>
              <a:rPr lang="en-GB" dirty="0" smtClean="0">
                <a:latin typeface="Comic Sans MS" pitchFamily="66" charset="0"/>
                <a:sym typeface="Wingdings" pitchFamily="2" charset="2"/>
              </a:rPr>
              <a:t>In the 1940’s therefore, economists in </a:t>
            </a:r>
            <a:r>
              <a:rPr lang="en-GB" dirty="0" err="1" smtClean="0">
                <a:latin typeface="Comic Sans MS" pitchFamily="66" charset="0"/>
                <a:sym typeface="Wingdings" pitchFamily="2" charset="2"/>
              </a:rPr>
              <a:t>MEDC’s</a:t>
            </a:r>
            <a:r>
              <a:rPr lang="en-GB" dirty="0" smtClean="0">
                <a:latin typeface="Comic Sans MS" pitchFamily="66" charset="0"/>
                <a:sym typeface="Wingdings" pitchFamily="2" charset="2"/>
              </a:rPr>
              <a:t> believed poor countries needed to industrialise  increase in manufactured goods for export, rather than relying on exporting raw materials (cheaper, unreliable market, agricultural products are volatile)  increased economic growth and in turn, development.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>
                <a:latin typeface="Comic Sans MS" pitchFamily="66" charset="0"/>
              </a:rPr>
              <a:t>How was this going to be achieved?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GB" dirty="0" smtClean="0">
                <a:latin typeface="Comic Sans MS" pitchFamily="66" charset="0"/>
              </a:rPr>
              <a:t>Poor countries should take on Western-style capitalism (potentially good for political situation too, as democracy is seen to be fairer)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Comic Sans MS" pitchFamily="66" charset="0"/>
              </a:rPr>
              <a:t>The wealth that was generated would </a:t>
            </a:r>
            <a:r>
              <a:rPr lang="en-GB" b="1" dirty="0" smtClean="0">
                <a:latin typeface="Comic Sans MS" pitchFamily="66" charset="0"/>
              </a:rPr>
              <a:t>‘</a:t>
            </a:r>
            <a:r>
              <a:rPr lang="en-GB" b="1" dirty="0" smtClean="0">
                <a:solidFill>
                  <a:srgbClr val="7030A0"/>
                </a:solidFill>
                <a:latin typeface="Comic Sans MS" pitchFamily="66" charset="0"/>
              </a:rPr>
              <a:t>trickle down</a:t>
            </a:r>
            <a:r>
              <a:rPr lang="en-GB" b="1" dirty="0" smtClean="0">
                <a:latin typeface="Comic Sans MS" pitchFamily="66" charset="0"/>
              </a:rPr>
              <a:t>’</a:t>
            </a:r>
            <a:r>
              <a:rPr lang="en-GB" dirty="0" smtClean="0">
                <a:latin typeface="Comic Sans MS" pitchFamily="66" charset="0"/>
              </a:rPr>
              <a:t>:</a:t>
            </a:r>
            <a:r>
              <a:rPr lang="en-GB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dirty="0" smtClean="0">
                <a:latin typeface="Comic Sans MS" pitchFamily="66" charset="0"/>
              </a:rPr>
              <a:t>money </a:t>
            </a:r>
            <a:r>
              <a:rPr lang="en-GB" dirty="0" smtClean="0">
                <a:latin typeface="Comic Sans MS" pitchFamily="66" charset="0"/>
                <a:sym typeface="Wingdings" pitchFamily="2" charset="2"/>
              </a:rPr>
              <a:t> resources for industry  more goods being produced  more trade  even more economic growth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Comic Sans MS" pitchFamily="66" charset="0"/>
              </a:rPr>
              <a:t>Poor countries should promote </a:t>
            </a:r>
            <a:r>
              <a:rPr lang="en-GB" b="1" dirty="0" smtClean="0">
                <a:solidFill>
                  <a:srgbClr val="00B0F0"/>
                </a:solidFill>
                <a:latin typeface="Comic Sans MS" pitchFamily="66" charset="0"/>
              </a:rPr>
              <a:t>neoliberal ideologies </a:t>
            </a:r>
            <a:r>
              <a:rPr lang="en-GB" dirty="0" smtClean="0">
                <a:latin typeface="Comic Sans MS" pitchFamily="66" charset="0"/>
              </a:rPr>
              <a:t>– the ideas of free trade, economic growth and efficiency, and open markets, that Thatcher and Reagan promoted in the 1980’s. 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omic Sans MS" pitchFamily="66" charset="0"/>
              </a:rPr>
              <a:t>What was their big assumption??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That the poorer countries in the South needed to develop </a:t>
            </a:r>
            <a:r>
              <a:rPr lang="en-GB" b="1" dirty="0" smtClean="0">
                <a:latin typeface="Comic Sans MS" pitchFamily="66" charset="0"/>
              </a:rPr>
              <a:t>in the same way </a:t>
            </a:r>
            <a:r>
              <a:rPr lang="en-GB" dirty="0" smtClean="0">
                <a:latin typeface="Comic Sans MS" pitchFamily="66" charset="0"/>
              </a:rPr>
              <a:t>that the richer countries of the North had done since the mid C19</a:t>
            </a:r>
            <a:r>
              <a:rPr lang="en-GB" baseline="30000" dirty="0" smtClean="0">
                <a:latin typeface="Comic Sans MS" pitchFamily="66" charset="0"/>
              </a:rPr>
              <a:t>th</a:t>
            </a:r>
            <a:r>
              <a:rPr lang="en-GB" dirty="0" smtClean="0">
                <a:latin typeface="Comic Sans MS" pitchFamily="66" charset="0"/>
              </a:rPr>
              <a:t>, in order to achieve economic growth.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Task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Using p.219, complete the ‘trade’ section of your table – what are the advantages and disadvantages of promoting growth through trade in poorer countries?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407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Development Issues within the world</vt:lpstr>
      <vt:lpstr>Questions you should be able to answer at the end of this section:</vt:lpstr>
      <vt:lpstr>Trade vs. Aid in helping the poorer countries of the world to develop</vt:lpstr>
      <vt:lpstr>What is trade?</vt:lpstr>
      <vt:lpstr>Trade and development</vt:lpstr>
      <vt:lpstr>How was this going to be achieved?</vt:lpstr>
      <vt:lpstr>What was their big assumption??</vt:lpstr>
      <vt:lpstr>Task</vt:lpstr>
    </vt:vector>
  </TitlesOfParts>
  <Company>St Swithuns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Issues within the world</dc:title>
  <dc:creator>Rebecca Joss</dc:creator>
  <cp:lastModifiedBy>Rebecca Joss</cp:lastModifiedBy>
  <cp:revision>11</cp:revision>
  <dcterms:created xsi:type="dcterms:W3CDTF">2009-11-23T17:48:28Z</dcterms:created>
  <dcterms:modified xsi:type="dcterms:W3CDTF">2009-11-24T08:27:44Z</dcterms:modified>
</cp:coreProperties>
</file>