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9" d="100"/>
          <a:sy n="59" d="100"/>
        </p:scale>
        <p:origin x="-96" y="-3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C63286E-7AA4-AB4B-AA73-C023D495F3BF}" type="datetimeFigureOut">
              <a:rPr lang="en-US" smtClean="0"/>
              <a:t>5/14/13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9D094D-431B-D841-A558-DCEE05807CEE}" type="slidenum">
              <a:rPr lang="en-US" smtClean="0"/>
              <a:t>‹#›</a:t>
            </a:fld>
            <a:endParaRPr lang="en-US"/>
          </a:p>
        </p:txBody>
      </p:sp>
    </p:spTree>
    <p:extLst>
      <p:ext uri="{BB962C8B-B14F-4D97-AF65-F5344CB8AC3E}">
        <p14:creationId xmlns:p14="http://schemas.microsoft.com/office/powerpoint/2010/main" val="32026905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63286E-7AA4-AB4B-AA73-C023D495F3BF}" type="datetimeFigureOut">
              <a:rPr lang="en-US" smtClean="0"/>
              <a:t>5/14/13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9D094D-431B-D841-A558-DCEE05807CEE}" type="slidenum">
              <a:rPr lang="en-US" smtClean="0"/>
              <a:t>‹#›</a:t>
            </a:fld>
            <a:endParaRPr lang="en-US"/>
          </a:p>
        </p:txBody>
      </p:sp>
    </p:spTree>
    <p:extLst>
      <p:ext uri="{BB962C8B-B14F-4D97-AF65-F5344CB8AC3E}">
        <p14:creationId xmlns:p14="http://schemas.microsoft.com/office/powerpoint/2010/main" val="2370807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63286E-7AA4-AB4B-AA73-C023D495F3BF}" type="datetimeFigureOut">
              <a:rPr lang="en-US" smtClean="0"/>
              <a:t>5/14/13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9D094D-431B-D841-A558-DCEE05807CEE}" type="slidenum">
              <a:rPr lang="en-US" smtClean="0"/>
              <a:t>‹#›</a:t>
            </a:fld>
            <a:endParaRPr lang="en-US"/>
          </a:p>
        </p:txBody>
      </p:sp>
    </p:spTree>
    <p:extLst>
      <p:ext uri="{BB962C8B-B14F-4D97-AF65-F5344CB8AC3E}">
        <p14:creationId xmlns:p14="http://schemas.microsoft.com/office/powerpoint/2010/main" val="325617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63286E-7AA4-AB4B-AA73-C023D495F3BF}" type="datetimeFigureOut">
              <a:rPr lang="en-US" smtClean="0"/>
              <a:t>5/14/13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9D094D-431B-D841-A558-DCEE05807CEE}" type="slidenum">
              <a:rPr lang="en-US" smtClean="0"/>
              <a:t>‹#›</a:t>
            </a:fld>
            <a:endParaRPr lang="en-US"/>
          </a:p>
        </p:txBody>
      </p:sp>
    </p:spTree>
    <p:extLst>
      <p:ext uri="{BB962C8B-B14F-4D97-AF65-F5344CB8AC3E}">
        <p14:creationId xmlns:p14="http://schemas.microsoft.com/office/powerpoint/2010/main" val="25863505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63286E-7AA4-AB4B-AA73-C023D495F3BF}" type="datetimeFigureOut">
              <a:rPr lang="en-US" smtClean="0"/>
              <a:t>5/14/13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9D094D-431B-D841-A558-DCEE05807CEE}" type="slidenum">
              <a:rPr lang="en-US" smtClean="0"/>
              <a:t>‹#›</a:t>
            </a:fld>
            <a:endParaRPr lang="en-US"/>
          </a:p>
        </p:txBody>
      </p:sp>
    </p:spTree>
    <p:extLst>
      <p:ext uri="{BB962C8B-B14F-4D97-AF65-F5344CB8AC3E}">
        <p14:creationId xmlns:p14="http://schemas.microsoft.com/office/powerpoint/2010/main" val="2424270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C63286E-7AA4-AB4B-AA73-C023D495F3BF}" type="datetimeFigureOut">
              <a:rPr lang="en-US" smtClean="0"/>
              <a:t>5/14/13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9D094D-431B-D841-A558-DCEE05807CEE}" type="slidenum">
              <a:rPr lang="en-US" smtClean="0"/>
              <a:t>‹#›</a:t>
            </a:fld>
            <a:endParaRPr lang="en-US"/>
          </a:p>
        </p:txBody>
      </p:sp>
    </p:spTree>
    <p:extLst>
      <p:ext uri="{BB962C8B-B14F-4D97-AF65-F5344CB8AC3E}">
        <p14:creationId xmlns:p14="http://schemas.microsoft.com/office/powerpoint/2010/main" val="1466406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C63286E-7AA4-AB4B-AA73-C023D495F3BF}" type="datetimeFigureOut">
              <a:rPr lang="en-US" smtClean="0"/>
              <a:t>5/14/13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9D094D-431B-D841-A558-DCEE05807CEE}" type="slidenum">
              <a:rPr lang="en-US" smtClean="0"/>
              <a:t>‹#›</a:t>
            </a:fld>
            <a:endParaRPr lang="en-US"/>
          </a:p>
        </p:txBody>
      </p:sp>
    </p:spTree>
    <p:extLst>
      <p:ext uri="{BB962C8B-B14F-4D97-AF65-F5344CB8AC3E}">
        <p14:creationId xmlns:p14="http://schemas.microsoft.com/office/powerpoint/2010/main" val="1544530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63286E-7AA4-AB4B-AA73-C023D495F3BF}" type="datetimeFigureOut">
              <a:rPr lang="en-US" smtClean="0"/>
              <a:t>5/14/13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9D094D-431B-D841-A558-DCEE05807CEE}" type="slidenum">
              <a:rPr lang="en-US" smtClean="0"/>
              <a:t>‹#›</a:t>
            </a:fld>
            <a:endParaRPr lang="en-US"/>
          </a:p>
        </p:txBody>
      </p:sp>
    </p:spTree>
    <p:extLst>
      <p:ext uri="{BB962C8B-B14F-4D97-AF65-F5344CB8AC3E}">
        <p14:creationId xmlns:p14="http://schemas.microsoft.com/office/powerpoint/2010/main" val="4124566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63286E-7AA4-AB4B-AA73-C023D495F3BF}" type="datetimeFigureOut">
              <a:rPr lang="en-US" smtClean="0"/>
              <a:t>5/14/13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9D094D-431B-D841-A558-DCEE05807CEE}" type="slidenum">
              <a:rPr lang="en-US" smtClean="0"/>
              <a:t>‹#›</a:t>
            </a:fld>
            <a:endParaRPr lang="en-US"/>
          </a:p>
        </p:txBody>
      </p:sp>
    </p:spTree>
    <p:extLst>
      <p:ext uri="{BB962C8B-B14F-4D97-AF65-F5344CB8AC3E}">
        <p14:creationId xmlns:p14="http://schemas.microsoft.com/office/powerpoint/2010/main" val="3695223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63286E-7AA4-AB4B-AA73-C023D495F3BF}" type="datetimeFigureOut">
              <a:rPr lang="en-US" smtClean="0"/>
              <a:t>5/14/13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9D094D-431B-D841-A558-DCEE05807CEE}" type="slidenum">
              <a:rPr lang="en-US" smtClean="0"/>
              <a:t>‹#›</a:t>
            </a:fld>
            <a:endParaRPr lang="en-US"/>
          </a:p>
        </p:txBody>
      </p:sp>
    </p:spTree>
    <p:extLst>
      <p:ext uri="{BB962C8B-B14F-4D97-AF65-F5344CB8AC3E}">
        <p14:creationId xmlns:p14="http://schemas.microsoft.com/office/powerpoint/2010/main" val="237771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63286E-7AA4-AB4B-AA73-C023D495F3BF}" type="datetimeFigureOut">
              <a:rPr lang="en-US" smtClean="0"/>
              <a:t>5/14/13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9D094D-431B-D841-A558-DCEE05807CEE}" type="slidenum">
              <a:rPr lang="en-US" smtClean="0"/>
              <a:t>‹#›</a:t>
            </a:fld>
            <a:endParaRPr lang="en-US"/>
          </a:p>
        </p:txBody>
      </p:sp>
    </p:spTree>
    <p:extLst>
      <p:ext uri="{BB962C8B-B14F-4D97-AF65-F5344CB8AC3E}">
        <p14:creationId xmlns:p14="http://schemas.microsoft.com/office/powerpoint/2010/main" val="27991655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63286E-7AA4-AB4B-AA73-C023D495F3BF}" type="datetimeFigureOut">
              <a:rPr lang="en-US" smtClean="0"/>
              <a:t>5/14/13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9D094D-431B-D841-A558-DCEE05807CEE}" type="slidenum">
              <a:rPr lang="en-US" smtClean="0"/>
              <a:t>‹#›</a:t>
            </a:fld>
            <a:endParaRPr lang="en-US"/>
          </a:p>
        </p:txBody>
      </p:sp>
    </p:spTree>
    <p:extLst>
      <p:ext uri="{BB962C8B-B14F-4D97-AF65-F5344CB8AC3E}">
        <p14:creationId xmlns:p14="http://schemas.microsoft.com/office/powerpoint/2010/main" val="25984815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stretch>
            <a:fillRect/>
          </a:stretch>
        </p:blipFill>
        <p:spPr>
          <a:xfrm>
            <a:off x="0" y="0"/>
            <a:ext cx="9144000" cy="6858000"/>
          </a:xfrm>
          <a:prstGeom prst="rect">
            <a:avLst/>
          </a:prstGeom>
        </p:spPr>
      </p:pic>
      <p:sp>
        <p:nvSpPr>
          <p:cNvPr id="5" name="TextBox 4"/>
          <p:cNvSpPr txBox="1"/>
          <p:nvPr/>
        </p:nvSpPr>
        <p:spPr>
          <a:xfrm>
            <a:off x="5012701" y="4879771"/>
            <a:ext cx="4131300" cy="1446550"/>
          </a:xfrm>
          <a:prstGeom prst="rect">
            <a:avLst/>
          </a:prstGeom>
          <a:noFill/>
        </p:spPr>
        <p:txBody>
          <a:bodyPr wrap="square" rtlCol="0">
            <a:spAutoFit/>
          </a:bodyPr>
          <a:lstStyle/>
          <a:p>
            <a:r>
              <a:rPr lang="en-US" sz="4400" b="1" dirty="0" smtClean="0">
                <a:solidFill>
                  <a:srgbClr val="FFFFFF"/>
                </a:solidFill>
              </a:rPr>
              <a:t>CHINA: IB CASE STUDIES</a:t>
            </a:r>
            <a:endParaRPr lang="en-US" sz="4400" b="1" dirty="0">
              <a:solidFill>
                <a:srgbClr val="FFFFFF"/>
              </a:solidFill>
            </a:endParaRPr>
          </a:p>
        </p:txBody>
      </p:sp>
    </p:spTree>
    <p:extLst>
      <p:ext uri="{BB962C8B-B14F-4D97-AF65-F5344CB8AC3E}">
        <p14:creationId xmlns:p14="http://schemas.microsoft.com/office/powerpoint/2010/main" val="31881010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
            <a:ext cx="9144000" cy="6911163"/>
          </a:xfrm>
          <a:prstGeom prst="rect">
            <a:avLst/>
          </a:prstGeom>
        </p:spPr>
      </p:pic>
      <p:sp>
        <p:nvSpPr>
          <p:cNvPr id="5" name="TextBox 4"/>
          <p:cNvSpPr txBox="1"/>
          <p:nvPr/>
        </p:nvSpPr>
        <p:spPr>
          <a:xfrm>
            <a:off x="150696" y="193714"/>
            <a:ext cx="6070884" cy="1446550"/>
          </a:xfrm>
          <a:prstGeom prst="rect">
            <a:avLst/>
          </a:prstGeom>
          <a:noFill/>
        </p:spPr>
        <p:txBody>
          <a:bodyPr wrap="square" rtlCol="0">
            <a:spAutoFit/>
          </a:bodyPr>
          <a:lstStyle/>
          <a:p>
            <a:r>
              <a:rPr lang="en-US" sz="4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GLOBAL INTERACTIONS: EXPORTING WASTE</a:t>
            </a:r>
            <a:endParaRPr lang="en-US"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8758015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227"/>
            <a:ext cx="4572000" cy="830997"/>
          </a:xfrm>
          <a:prstGeom prst="rect">
            <a:avLst/>
          </a:prstGeom>
          <a:noFill/>
          <a:ln w="12700">
            <a:solidFill>
              <a:schemeClr val="tx1"/>
            </a:solidFill>
          </a:ln>
        </p:spPr>
        <p:txBody>
          <a:bodyPr wrap="square">
            <a:spAutoFit/>
          </a:bodyPr>
          <a:lstStyle/>
          <a:p>
            <a:r>
              <a:rPr lang="en-US" sz="1600" b="1" dirty="0"/>
              <a:t>Electronic waste, e-waste, e-scrap, or waste electrical and electronic equipment (WEEE) describes discarded electrical or electronic devices. </a:t>
            </a:r>
          </a:p>
        </p:txBody>
      </p:sp>
      <p:sp>
        <p:nvSpPr>
          <p:cNvPr id="6" name="Rectangle 5"/>
          <p:cNvSpPr/>
          <p:nvPr/>
        </p:nvSpPr>
        <p:spPr>
          <a:xfrm>
            <a:off x="4572000" y="21263"/>
            <a:ext cx="4571999" cy="1754327"/>
          </a:xfrm>
          <a:prstGeom prst="rect">
            <a:avLst/>
          </a:prstGeom>
          <a:ln w="12700">
            <a:solidFill>
              <a:schemeClr val="tx1"/>
            </a:solidFill>
          </a:ln>
        </p:spPr>
        <p:txBody>
          <a:bodyPr wrap="square">
            <a:spAutoFit/>
          </a:bodyPr>
          <a:lstStyle/>
          <a:p>
            <a:r>
              <a:rPr lang="en-US" dirty="0"/>
              <a:t>UNEP titled, "Recycling - from E-Waste to Resources," the amount of e-waste being produced - including mobile phones and computers - could rise by as much as 500 percent over the next decade in some countries</a:t>
            </a:r>
          </a:p>
        </p:txBody>
      </p:sp>
      <p:sp>
        <p:nvSpPr>
          <p:cNvPr id="7" name="Rectangle 6"/>
          <p:cNvSpPr/>
          <p:nvPr/>
        </p:nvSpPr>
        <p:spPr>
          <a:xfrm>
            <a:off x="0" y="876593"/>
            <a:ext cx="4572000" cy="1754327"/>
          </a:xfrm>
          <a:prstGeom prst="rect">
            <a:avLst/>
          </a:prstGeom>
          <a:ln w="12700">
            <a:solidFill>
              <a:schemeClr val="tx1"/>
            </a:solidFill>
          </a:ln>
        </p:spPr>
        <p:txBody>
          <a:bodyPr wrap="square">
            <a:spAutoFit/>
          </a:bodyPr>
          <a:lstStyle/>
          <a:p>
            <a:r>
              <a:rPr lang="en-US" dirty="0"/>
              <a:t>China already produces about 2.3 million tons (2010 estimate) domestically, second only to the United States. And, despite having banned e-waste imports, China remains a major e-waste dumping ground for developed countries.</a:t>
            </a:r>
          </a:p>
        </p:txBody>
      </p:sp>
      <p:sp>
        <p:nvSpPr>
          <p:cNvPr id="8" name="Rectangle 7"/>
          <p:cNvSpPr/>
          <p:nvPr/>
        </p:nvSpPr>
        <p:spPr>
          <a:xfrm>
            <a:off x="4572000" y="1828173"/>
            <a:ext cx="4572000" cy="2308324"/>
          </a:xfrm>
          <a:prstGeom prst="rect">
            <a:avLst/>
          </a:prstGeom>
          <a:ln w="12700">
            <a:solidFill>
              <a:schemeClr val="tx1"/>
            </a:solidFill>
          </a:ln>
        </p:spPr>
        <p:txBody>
          <a:bodyPr wrap="square">
            <a:spAutoFit/>
          </a:bodyPr>
          <a:lstStyle/>
          <a:p>
            <a:r>
              <a:rPr lang="en-US" dirty="0" err="1"/>
              <a:t>Guiyu</a:t>
            </a:r>
            <a:r>
              <a:rPr lang="en-US" dirty="0"/>
              <a:t> in the Shantou region of China is a huge electronic waste processing area.[14][19][20] It is often referred to as the “e-waste capital of the world.” The city employs over 150,000 e-waste workers that work through 16-hour days dis-assembling old computers and recapturing whatever metals and parts they can re-use or sell</a:t>
            </a:r>
          </a:p>
        </p:txBody>
      </p:sp>
      <p:sp>
        <p:nvSpPr>
          <p:cNvPr id="9" name="Rectangle 8"/>
          <p:cNvSpPr/>
          <p:nvPr/>
        </p:nvSpPr>
        <p:spPr>
          <a:xfrm>
            <a:off x="0" y="2630920"/>
            <a:ext cx="4572000" cy="1477328"/>
          </a:xfrm>
          <a:prstGeom prst="rect">
            <a:avLst/>
          </a:prstGeom>
          <a:ln w="12700">
            <a:solidFill>
              <a:schemeClr val="tx1"/>
            </a:solidFill>
          </a:ln>
        </p:spPr>
        <p:txBody>
          <a:bodyPr>
            <a:spAutoFit/>
          </a:bodyPr>
          <a:lstStyle/>
          <a:p>
            <a:r>
              <a:rPr lang="en-US" dirty="0"/>
              <a:t>82% of the </a:t>
            </a:r>
            <a:r>
              <a:rPr lang="en-US" dirty="0" err="1"/>
              <a:t>Guiyu</a:t>
            </a:r>
            <a:r>
              <a:rPr lang="en-US" dirty="0"/>
              <a:t> children had blood/lead levels of more than 100. Anything above that figure is considered unsafe by international health experts. The average reading for the group was 149</a:t>
            </a:r>
            <a:r>
              <a:rPr lang="en-US" dirty="0" smtClean="0"/>
              <a:t>.</a:t>
            </a:r>
            <a:endParaRPr lang="en-US" dirty="0"/>
          </a:p>
        </p:txBody>
      </p:sp>
      <p:sp>
        <p:nvSpPr>
          <p:cNvPr id="10" name="Rectangle 9"/>
          <p:cNvSpPr/>
          <p:nvPr/>
        </p:nvSpPr>
        <p:spPr>
          <a:xfrm>
            <a:off x="0" y="4136497"/>
            <a:ext cx="4572000" cy="2585323"/>
          </a:xfrm>
          <a:prstGeom prst="rect">
            <a:avLst/>
          </a:prstGeom>
          <a:ln w="12700">
            <a:solidFill>
              <a:schemeClr val="tx1"/>
            </a:solidFill>
          </a:ln>
        </p:spPr>
        <p:txBody>
          <a:bodyPr>
            <a:spAutoFit/>
          </a:bodyPr>
          <a:lstStyle/>
          <a:p>
            <a:r>
              <a:rPr lang="en-US" dirty="0" smtClean="0"/>
              <a:t>Six </a:t>
            </a:r>
            <a:r>
              <a:rPr lang="en-US" dirty="0"/>
              <a:t>of the many villages in </a:t>
            </a:r>
            <a:r>
              <a:rPr lang="en-US" dirty="0" err="1"/>
              <a:t>Guiyu</a:t>
            </a:r>
            <a:r>
              <a:rPr lang="en-US" dirty="0"/>
              <a:t> specialize in circuit-board disassembly, seven in plastics and metals reprocessing, and two in wire and cable disassembly. About a year ago the environmental group Greenpeace sampled dust, soil, river sediment and groundwater in </a:t>
            </a:r>
            <a:r>
              <a:rPr lang="en-US" dirty="0" err="1"/>
              <a:t>Guiyu</a:t>
            </a:r>
            <a:r>
              <a:rPr lang="en-US" dirty="0"/>
              <a:t> where e-waste recycling is done. They found soaring levels of toxic heavy metals and organic contaminants in both places.</a:t>
            </a:r>
          </a:p>
        </p:txBody>
      </p:sp>
      <p:sp>
        <p:nvSpPr>
          <p:cNvPr id="11" name="Rectangle 10"/>
          <p:cNvSpPr/>
          <p:nvPr/>
        </p:nvSpPr>
        <p:spPr>
          <a:xfrm>
            <a:off x="4571999" y="4108248"/>
            <a:ext cx="4572000" cy="2554545"/>
          </a:xfrm>
          <a:prstGeom prst="rect">
            <a:avLst/>
          </a:prstGeom>
          <a:ln w="12700">
            <a:solidFill>
              <a:schemeClr val="tx1"/>
            </a:solidFill>
          </a:ln>
        </p:spPr>
        <p:txBody>
          <a:bodyPr>
            <a:spAutoFit/>
          </a:bodyPr>
          <a:lstStyle/>
          <a:p>
            <a:r>
              <a:rPr lang="en-US" dirty="0"/>
              <a:t>Airborne </a:t>
            </a:r>
            <a:r>
              <a:rPr lang="en-US" dirty="0" smtClean="0"/>
              <a:t>dioxins </a:t>
            </a:r>
            <a:r>
              <a:rPr lang="en-US" dirty="0"/>
              <a:t>one type found at 100 times levels previously </a:t>
            </a:r>
            <a:r>
              <a:rPr lang="en-US" dirty="0" smtClean="0"/>
              <a:t>measured. Levels </a:t>
            </a:r>
            <a:r>
              <a:rPr lang="en-US" dirty="0"/>
              <a:t>of carcinogens in duck ponds </a:t>
            </a:r>
            <a:r>
              <a:rPr lang="en-US" dirty="0" smtClean="0"/>
              <a:t>&amp; rice </a:t>
            </a:r>
            <a:r>
              <a:rPr lang="en-US" dirty="0"/>
              <a:t>paddies exceeded international standards for agricultural areas </a:t>
            </a:r>
            <a:r>
              <a:rPr lang="en-US" dirty="0" smtClean="0"/>
              <a:t>&amp; cadmium</a:t>
            </a:r>
            <a:r>
              <a:rPr lang="en-US" dirty="0"/>
              <a:t>, copper, nickel, </a:t>
            </a:r>
            <a:r>
              <a:rPr lang="en-US" dirty="0" smtClean="0"/>
              <a:t>&amp; lead </a:t>
            </a:r>
            <a:r>
              <a:rPr lang="en-US" dirty="0"/>
              <a:t>levels in rice paddies were above international </a:t>
            </a:r>
            <a:r>
              <a:rPr lang="en-US" dirty="0" smtClean="0"/>
              <a:t>standards. </a:t>
            </a:r>
            <a:r>
              <a:rPr lang="en-US" sz="1700" dirty="0" smtClean="0"/>
              <a:t>Heavy </a:t>
            </a:r>
            <a:r>
              <a:rPr lang="en-US" sz="1700" dirty="0"/>
              <a:t>metals found in road dust – lead over 300 times that of a control village’s road dust </a:t>
            </a:r>
            <a:r>
              <a:rPr lang="en-US" sz="1700" dirty="0" smtClean="0"/>
              <a:t>&amp; copper </a:t>
            </a:r>
            <a:r>
              <a:rPr lang="en-US" sz="1700" dirty="0"/>
              <a:t>over 100 times</a:t>
            </a:r>
          </a:p>
        </p:txBody>
      </p:sp>
    </p:spTree>
    <p:extLst>
      <p:ext uri="{BB962C8B-B14F-4D97-AF65-F5344CB8AC3E}">
        <p14:creationId xmlns:p14="http://schemas.microsoft.com/office/powerpoint/2010/main" val="1599679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0"/>
            <a:ext cx="9149571" cy="6858000"/>
          </a:xfrm>
          <a:prstGeom prst="rect">
            <a:avLst/>
          </a:prstGeom>
        </p:spPr>
      </p:pic>
      <p:sp>
        <p:nvSpPr>
          <p:cNvPr id="5" name="TextBox 4"/>
          <p:cNvSpPr txBox="1"/>
          <p:nvPr/>
        </p:nvSpPr>
        <p:spPr>
          <a:xfrm>
            <a:off x="6199039" y="5464675"/>
            <a:ext cx="2944961" cy="1323439"/>
          </a:xfrm>
          <a:prstGeom prst="rect">
            <a:avLst/>
          </a:prstGeom>
          <a:noFill/>
        </p:spPr>
        <p:txBody>
          <a:bodyPr wrap="square" rtlCol="0">
            <a:spAutoFit/>
          </a:bodyPr>
          <a:lstStyle/>
          <a:p>
            <a:r>
              <a:rPr lang="en-US" sz="4000" b="1" dirty="0" smtClean="0">
                <a:solidFill>
                  <a:srgbClr val="FFFFFF"/>
                </a:solidFill>
              </a:rPr>
              <a:t>ANTINATAL POLICY</a:t>
            </a:r>
            <a:endParaRPr lang="en-US" sz="4000" b="1" dirty="0">
              <a:solidFill>
                <a:srgbClr val="FFFFFF"/>
              </a:solidFill>
            </a:endParaRPr>
          </a:p>
        </p:txBody>
      </p:sp>
    </p:spTree>
    <p:extLst>
      <p:ext uri="{BB962C8B-B14F-4D97-AF65-F5344CB8AC3E}">
        <p14:creationId xmlns:p14="http://schemas.microsoft.com/office/powerpoint/2010/main" val="2170739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0" y="0"/>
            <a:ext cx="4572000" cy="923330"/>
          </a:xfrm>
          <a:prstGeom prst="rect">
            <a:avLst/>
          </a:prstGeom>
          <a:ln w="12700">
            <a:solidFill>
              <a:schemeClr val="tx1"/>
            </a:solidFill>
          </a:ln>
        </p:spPr>
        <p:txBody>
          <a:bodyPr>
            <a:spAutoFit/>
          </a:bodyPr>
          <a:lstStyle/>
          <a:p>
            <a:pPr>
              <a:defRPr/>
            </a:pPr>
            <a:r>
              <a:rPr lang="en-US" dirty="0"/>
              <a:t>The goal of this policy was to keep China's population below 1.3 billion by the year 2000. (it is presently 1.2 billion).</a:t>
            </a:r>
          </a:p>
        </p:txBody>
      </p:sp>
      <p:sp>
        <p:nvSpPr>
          <p:cNvPr id="5" name="Rectangle 4"/>
          <p:cNvSpPr/>
          <p:nvPr/>
        </p:nvSpPr>
        <p:spPr>
          <a:xfrm>
            <a:off x="0" y="0"/>
            <a:ext cx="4572000" cy="1477328"/>
          </a:xfrm>
          <a:prstGeom prst="rect">
            <a:avLst/>
          </a:prstGeom>
          <a:ln w="12700">
            <a:solidFill>
              <a:schemeClr val="tx1"/>
            </a:solidFill>
          </a:ln>
        </p:spPr>
        <p:txBody>
          <a:bodyPr>
            <a:spAutoFit/>
          </a:bodyPr>
          <a:lstStyle/>
          <a:p>
            <a:r>
              <a:rPr lang="en-US" dirty="0">
                <a:latin typeface="Calibri" charset="0"/>
              </a:rPr>
              <a:t>In 1979 they introduced a policy requiring couples from China's ethnic Han majority to have only one child (the law has largely exempted ethnic minorities). It has remained virtually the same ever since</a:t>
            </a:r>
            <a:endParaRPr lang="en-US" dirty="0"/>
          </a:p>
        </p:txBody>
      </p:sp>
      <p:sp>
        <p:nvSpPr>
          <p:cNvPr id="6" name="Rectangle 5"/>
          <p:cNvSpPr/>
          <p:nvPr/>
        </p:nvSpPr>
        <p:spPr>
          <a:xfrm>
            <a:off x="4572000" y="1074124"/>
            <a:ext cx="4572000" cy="1200329"/>
          </a:xfrm>
          <a:prstGeom prst="rect">
            <a:avLst/>
          </a:prstGeom>
          <a:ln w="12700">
            <a:solidFill>
              <a:schemeClr val="tx1"/>
            </a:solidFill>
          </a:ln>
        </p:spPr>
        <p:txBody>
          <a:bodyPr>
            <a:spAutoFit/>
          </a:bodyPr>
          <a:lstStyle/>
          <a:p>
            <a:pPr>
              <a:defRPr/>
            </a:pPr>
            <a:r>
              <a:rPr lang="en-US" dirty="0"/>
              <a:t>A spokesperson of the Committee on the One-Child Policy has said that approximately 35.9% of China's population is currently subject to the one-child restriction</a:t>
            </a:r>
          </a:p>
        </p:txBody>
      </p:sp>
      <p:sp>
        <p:nvSpPr>
          <p:cNvPr id="7" name="Rectangle 6"/>
          <p:cNvSpPr/>
          <p:nvPr/>
        </p:nvSpPr>
        <p:spPr>
          <a:xfrm>
            <a:off x="0" y="1644631"/>
            <a:ext cx="4572000" cy="1754327"/>
          </a:xfrm>
          <a:prstGeom prst="rect">
            <a:avLst/>
          </a:prstGeom>
          <a:ln w="12700">
            <a:solidFill>
              <a:schemeClr val="tx1"/>
            </a:solidFill>
          </a:ln>
        </p:spPr>
        <p:txBody>
          <a:bodyPr>
            <a:spAutoFit/>
          </a:bodyPr>
          <a:lstStyle/>
          <a:p>
            <a:pPr>
              <a:defRPr/>
            </a:pPr>
            <a:r>
              <a:rPr lang="en-US" dirty="0"/>
              <a:t>Contraception is widely practiced throughout China in order to reduce pregnancies and widen the spacing between births. In many cases the so-called one-child policy can be best stated today as "One is best, two at most, but never a third." </a:t>
            </a:r>
          </a:p>
        </p:txBody>
      </p:sp>
      <p:sp>
        <p:nvSpPr>
          <p:cNvPr id="8" name="Rectangle 7"/>
          <p:cNvSpPr/>
          <p:nvPr/>
        </p:nvSpPr>
        <p:spPr>
          <a:xfrm>
            <a:off x="4572000" y="2324365"/>
            <a:ext cx="4572000" cy="1477328"/>
          </a:xfrm>
          <a:prstGeom prst="rect">
            <a:avLst/>
          </a:prstGeom>
          <a:ln w="12700">
            <a:solidFill>
              <a:schemeClr val="tx1"/>
            </a:solidFill>
          </a:ln>
        </p:spPr>
        <p:txBody>
          <a:bodyPr>
            <a:spAutoFit/>
          </a:bodyPr>
          <a:lstStyle/>
          <a:p>
            <a:pPr>
              <a:defRPr/>
            </a:pPr>
            <a:r>
              <a:rPr lang="en-US" dirty="0"/>
              <a:t>While the one child policy is widely carried out in China's cities, it has been more flexibly enforced in rural areas and in those portions of the country heavily populated by ethnic minority groups. </a:t>
            </a:r>
          </a:p>
        </p:txBody>
      </p:sp>
      <p:sp>
        <p:nvSpPr>
          <p:cNvPr id="9" name="Rectangle 8"/>
          <p:cNvSpPr/>
          <p:nvPr/>
        </p:nvSpPr>
        <p:spPr>
          <a:xfrm>
            <a:off x="0" y="3485433"/>
            <a:ext cx="4572000" cy="766364"/>
          </a:xfrm>
          <a:prstGeom prst="rect">
            <a:avLst/>
          </a:prstGeom>
          <a:ln w="12700">
            <a:solidFill>
              <a:schemeClr val="tx1"/>
            </a:solidFill>
          </a:ln>
        </p:spPr>
        <p:txBody>
          <a:bodyPr>
            <a:spAutoFit/>
          </a:bodyPr>
          <a:lstStyle/>
          <a:p>
            <a:pPr>
              <a:lnSpc>
                <a:spcPct val="80000"/>
              </a:lnSpc>
              <a:spcBef>
                <a:spcPct val="0"/>
              </a:spcBef>
            </a:pPr>
            <a:r>
              <a:rPr lang="en-US" dirty="0" smtClean="0">
                <a:latin typeface="Calibri" charset="0"/>
              </a:rPr>
              <a:t>China has the largest discrepancy in boy to girl ratio worldwide. Whilst the natural ratio is 105-100, China has a ratio of over 120-100. </a:t>
            </a:r>
            <a:endParaRPr lang="en-US" dirty="0">
              <a:latin typeface="Calibri" charset="0"/>
            </a:endParaRPr>
          </a:p>
        </p:txBody>
      </p:sp>
      <p:sp>
        <p:nvSpPr>
          <p:cNvPr id="10" name="Rectangle 9"/>
          <p:cNvSpPr/>
          <p:nvPr/>
        </p:nvSpPr>
        <p:spPr>
          <a:xfrm>
            <a:off x="4572000" y="3801693"/>
            <a:ext cx="4572000" cy="987963"/>
          </a:xfrm>
          <a:prstGeom prst="rect">
            <a:avLst/>
          </a:prstGeom>
          <a:ln w="12700">
            <a:solidFill>
              <a:schemeClr val="tx1"/>
            </a:solidFill>
          </a:ln>
        </p:spPr>
        <p:txBody>
          <a:bodyPr>
            <a:spAutoFit/>
          </a:bodyPr>
          <a:lstStyle/>
          <a:p>
            <a:pPr>
              <a:lnSpc>
                <a:spcPct val="80000"/>
              </a:lnSpc>
              <a:spcBef>
                <a:spcPct val="0"/>
              </a:spcBef>
            </a:pPr>
            <a:r>
              <a:rPr lang="en-US" dirty="0" smtClean="0">
                <a:latin typeface="Calibri" charset="0"/>
              </a:rPr>
              <a:t>According to some media outlets, around 100 million girls have not been born due to a policy that causes many parents to prefer male children.</a:t>
            </a:r>
            <a:endParaRPr lang="en-US" dirty="0">
              <a:latin typeface="Calibri" charset="0"/>
            </a:endParaRPr>
          </a:p>
        </p:txBody>
      </p:sp>
      <p:sp>
        <p:nvSpPr>
          <p:cNvPr id="11" name="Rectangle 10"/>
          <p:cNvSpPr/>
          <p:nvPr/>
        </p:nvSpPr>
        <p:spPr>
          <a:xfrm>
            <a:off x="0" y="4394913"/>
            <a:ext cx="4572000" cy="1477328"/>
          </a:xfrm>
          <a:prstGeom prst="rect">
            <a:avLst/>
          </a:prstGeom>
          <a:ln w="12700">
            <a:solidFill>
              <a:schemeClr val="tx1"/>
            </a:solidFill>
          </a:ln>
        </p:spPr>
        <p:txBody>
          <a:bodyPr>
            <a:spAutoFit/>
          </a:bodyPr>
          <a:lstStyle/>
          <a:p>
            <a:pPr>
              <a:defRPr/>
            </a:pPr>
            <a:r>
              <a:rPr lang="es-MX" dirty="0"/>
              <a:t>After rumors that the policy would end soon, the current government, lead by president Hu Jintao, recently announced that it will in fact remain in its current form until at least 2015, and possibly for longer.</a:t>
            </a:r>
          </a:p>
        </p:txBody>
      </p:sp>
      <p:sp>
        <p:nvSpPr>
          <p:cNvPr id="12" name="Rectangle 11"/>
          <p:cNvSpPr/>
          <p:nvPr/>
        </p:nvSpPr>
        <p:spPr>
          <a:xfrm>
            <a:off x="4572000" y="4789656"/>
            <a:ext cx="4572000" cy="2031325"/>
          </a:xfrm>
          <a:prstGeom prst="rect">
            <a:avLst/>
          </a:prstGeom>
          <a:ln w="12700">
            <a:solidFill>
              <a:schemeClr val="tx1"/>
            </a:solidFill>
          </a:ln>
        </p:spPr>
        <p:txBody>
          <a:bodyPr wrap="square">
            <a:spAutoFit/>
          </a:bodyPr>
          <a:lstStyle/>
          <a:p>
            <a:pPr>
              <a:spcBef>
                <a:spcPct val="0"/>
              </a:spcBef>
            </a:pPr>
            <a:r>
              <a:rPr lang="en-US" dirty="0" smtClean="0">
                <a:latin typeface="Calibri" charset="0"/>
              </a:rPr>
              <a:t>factories </a:t>
            </a:r>
            <a:r>
              <a:rPr lang="en-US" dirty="0">
                <a:latin typeface="Calibri" charset="0"/>
              </a:rPr>
              <a:t>have reported youth-labor shortages in recent years, a problem that will only get </a:t>
            </a:r>
            <a:r>
              <a:rPr lang="en-US" dirty="0" smtClean="0">
                <a:latin typeface="Calibri" charset="0"/>
              </a:rPr>
              <a:t>worse. In </a:t>
            </a:r>
            <a:r>
              <a:rPr lang="en-US" dirty="0">
                <a:latin typeface="Calibri" charset="0"/>
              </a:rPr>
              <a:t>2007 there were six adults of working age for every retiree, but by 2040 that ratio is expected to drop to 2 to 1</a:t>
            </a:r>
            <a:r>
              <a:rPr lang="en-US" dirty="0" smtClean="0">
                <a:latin typeface="Calibri" charset="0"/>
              </a:rPr>
              <a:t>. Analysts </a:t>
            </a:r>
            <a:r>
              <a:rPr lang="en-US" dirty="0">
                <a:latin typeface="Calibri" charset="0"/>
              </a:rPr>
              <a:t>fear that with too few children to care for </a:t>
            </a:r>
            <a:r>
              <a:rPr lang="en-US" dirty="0" smtClean="0">
                <a:latin typeface="Calibri" charset="0"/>
              </a:rPr>
              <a:t>them.</a:t>
            </a:r>
            <a:endParaRPr lang="en-US" dirty="0">
              <a:latin typeface="Calibri" charset="0"/>
            </a:endParaRPr>
          </a:p>
        </p:txBody>
      </p:sp>
      <p:sp>
        <p:nvSpPr>
          <p:cNvPr id="13" name="Rectangle 12"/>
          <p:cNvSpPr/>
          <p:nvPr/>
        </p:nvSpPr>
        <p:spPr>
          <a:xfrm>
            <a:off x="0" y="5869116"/>
            <a:ext cx="4572000" cy="923330"/>
          </a:xfrm>
          <a:prstGeom prst="rect">
            <a:avLst/>
          </a:prstGeom>
          <a:ln w="12700">
            <a:solidFill>
              <a:schemeClr val="tx1"/>
            </a:solidFill>
          </a:ln>
        </p:spPr>
        <p:txBody>
          <a:bodyPr>
            <a:spAutoFit/>
          </a:bodyPr>
          <a:lstStyle/>
          <a:p>
            <a:pPr>
              <a:spcBef>
                <a:spcPct val="0"/>
              </a:spcBef>
            </a:pPr>
            <a:r>
              <a:rPr lang="en-US" dirty="0" smtClean="0">
                <a:latin typeface="Calibri" charset="0"/>
              </a:rPr>
              <a:t>Human trafficking has begun and has the potential to increase as there are less and less women that men can potentially marry.</a:t>
            </a:r>
            <a:endParaRPr lang="en-US" dirty="0">
              <a:latin typeface="Calibri" charset="0"/>
            </a:endParaRPr>
          </a:p>
        </p:txBody>
      </p:sp>
    </p:spTree>
    <p:extLst>
      <p:ext uri="{BB962C8B-B14F-4D97-AF65-F5344CB8AC3E}">
        <p14:creationId xmlns:p14="http://schemas.microsoft.com/office/powerpoint/2010/main" val="1820661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53664" cy="6858000"/>
          </a:xfrm>
          <a:prstGeom prst="rect">
            <a:avLst/>
          </a:prstGeom>
        </p:spPr>
      </p:pic>
      <p:sp>
        <p:nvSpPr>
          <p:cNvPr id="5" name="TextBox 4"/>
          <p:cNvSpPr txBox="1"/>
          <p:nvPr/>
        </p:nvSpPr>
        <p:spPr>
          <a:xfrm>
            <a:off x="0" y="17395"/>
            <a:ext cx="8819991" cy="1323439"/>
          </a:xfrm>
          <a:prstGeom prst="rect">
            <a:avLst/>
          </a:prstGeom>
          <a:noFill/>
        </p:spPr>
        <p:txBody>
          <a:bodyPr wrap="square" rtlCol="0">
            <a:spAutoFit/>
          </a:bodyPr>
          <a:lstStyle/>
          <a:p>
            <a:pPr algn="ctr"/>
            <a:r>
              <a:rPr lang="en-US" sz="4000" b="1" dirty="0" smtClean="0">
                <a:solidFill>
                  <a:srgbClr val="FFFFFF"/>
                </a:solidFill>
              </a:rPr>
              <a:t>POPULATION IN TRANSITION: AGEING POPULATION</a:t>
            </a:r>
            <a:endParaRPr lang="en-US" sz="4000" b="1" dirty="0">
              <a:solidFill>
                <a:srgbClr val="FFFFFF"/>
              </a:solidFill>
            </a:endParaRPr>
          </a:p>
        </p:txBody>
      </p:sp>
    </p:spTree>
    <p:extLst>
      <p:ext uri="{BB962C8B-B14F-4D97-AF65-F5344CB8AC3E}">
        <p14:creationId xmlns:p14="http://schemas.microsoft.com/office/powerpoint/2010/main" val="2986220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4572000" cy="2031325"/>
          </a:xfrm>
          <a:prstGeom prst="rect">
            <a:avLst/>
          </a:prstGeom>
          <a:ln w="12700">
            <a:solidFill>
              <a:schemeClr val="tx1"/>
            </a:solidFill>
          </a:ln>
        </p:spPr>
        <p:txBody>
          <a:bodyPr>
            <a:spAutoFit/>
          </a:bodyPr>
          <a:lstStyle/>
          <a:p>
            <a:r>
              <a:rPr lang="en-US" dirty="0" smtClean="0"/>
              <a:t>Chinese women are having fewer children, but having a smaller generation follow a boom generation - and longer life expectancies - means that by 2050, it is expected that for every 100 people aged 20-64, there will be 45 people aged over 65, compared with about 15 today.</a:t>
            </a:r>
            <a:endParaRPr lang="en-US" dirty="0"/>
          </a:p>
        </p:txBody>
      </p:sp>
      <p:sp>
        <p:nvSpPr>
          <p:cNvPr id="5" name="Rectangle 4"/>
          <p:cNvSpPr/>
          <p:nvPr/>
        </p:nvSpPr>
        <p:spPr>
          <a:xfrm>
            <a:off x="4572000" y="134585"/>
            <a:ext cx="4572000" cy="1477328"/>
          </a:xfrm>
          <a:prstGeom prst="rect">
            <a:avLst/>
          </a:prstGeom>
          <a:ln w="12700">
            <a:solidFill>
              <a:schemeClr val="tx1"/>
            </a:solidFill>
          </a:ln>
        </p:spPr>
        <p:txBody>
          <a:bodyPr>
            <a:spAutoFit/>
          </a:bodyPr>
          <a:lstStyle/>
          <a:p>
            <a:r>
              <a:rPr lang="en-US" dirty="0" smtClean="0"/>
              <a:t>Only children from single-child parents face what is known as the 4-2-1 phenomenon: when the child reaches working age, he or she could have to care for two parents and four grandparents in retirement.</a:t>
            </a:r>
            <a:endParaRPr lang="en-US" dirty="0"/>
          </a:p>
        </p:txBody>
      </p:sp>
      <p:sp>
        <p:nvSpPr>
          <p:cNvPr id="6" name="Rectangle 5"/>
          <p:cNvSpPr/>
          <p:nvPr/>
        </p:nvSpPr>
        <p:spPr>
          <a:xfrm>
            <a:off x="4572000" y="1837318"/>
            <a:ext cx="4572000" cy="1200329"/>
          </a:xfrm>
          <a:prstGeom prst="rect">
            <a:avLst/>
          </a:prstGeom>
          <a:ln w="12700">
            <a:solidFill>
              <a:schemeClr val="tx1"/>
            </a:solidFill>
          </a:ln>
        </p:spPr>
        <p:txBody>
          <a:bodyPr>
            <a:spAutoFit/>
          </a:bodyPr>
          <a:lstStyle/>
          <a:p>
            <a:r>
              <a:rPr lang="en-US" dirty="0" smtClean="0"/>
              <a:t>According to government figures, at the end of 2011, when the total Chinese population reached 1.34 billion, 13.7% of the population were 60 or over - that's 185 million people.</a:t>
            </a:r>
            <a:endParaRPr lang="en-US" dirty="0"/>
          </a:p>
        </p:txBody>
      </p:sp>
      <p:sp>
        <p:nvSpPr>
          <p:cNvPr id="7" name="Rectangle 6"/>
          <p:cNvSpPr/>
          <p:nvPr/>
        </p:nvSpPr>
        <p:spPr>
          <a:xfrm>
            <a:off x="0" y="2096783"/>
            <a:ext cx="4572000" cy="2031325"/>
          </a:xfrm>
          <a:prstGeom prst="rect">
            <a:avLst/>
          </a:prstGeom>
          <a:ln w="12700">
            <a:solidFill>
              <a:schemeClr val="tx1"/>
            </a:solidFill>
          </a:ln>
        </p:spPr>
        <p:txBody>
          <a:bodyPr>
            <a:spAutoFit/>
          </a:bodyPr>
          <a:lstStyle/>
          <a:p>
            <a:r>
              <a:rPr lang="en-US" dirty="0" smtClean="0"/>
              <a:t>China's unprecedented demographic transformation has been mainly caused by a significant increase in the country's life expectancy. People are living longer life thanks to significant improvements in living standards, including improved nutrition, access to education and medical care.</a:t>
            </a:r>
            <a:endParaRPr lang="en-US" dirty="0"/>
          </a:p>
        </p:txBody>
      </p:sp>
      <p:sp>
        <p:nvSpPr>
          <p:cNvPr id="8" name="Rectangle 7"/>
          <p:cNvSpPr/>
          <p:nvPr/>
        </p:nvSpPr>
        <p:spPr>
          <a:xfrm>
            <a:off x="4572000" y="3176145"/>
            <a:ext cx="4572000" cy="2031325"/>
          </a:xfrm>
          <a:prstGeom prst="rect">
            <a:avLst/>
          </a:prstGeom>
          <a:ln w="12700">
            <a:solidFill>
              <a:schemeClr val="tx1"/>
            </a:solidFill>
          </a:ln>
        </p:spPr>
        <p:txBody>
          <a:bodyPr>
            <a:spAutoFit/>
          </a:bodyPr>
          <a:lstStyle/>
          <a:p>
            <a:r>
              <a:rPr lang="en-US" dirty="0" smtClean="0"/>
              <a:t>Professor </a:t>
            </a:r>
            <a:r>
              <a:rPr lang="en-US" dirty="0" err="1" smtClean="0"/>
              <a:t>Cai</a:t>
            </a:r>
            <a:r>
              <a:rPr lang="en-US" dirty="0" smtClean="0"/>
              <a:t> Fang, a Chinese </a:t>
            </a:r>
            <a:r>
              <a:rPr lang="en-US" dirty="0" err="1" smtClean="0"/>
              <a:t>labour</a:t>
            </a:r>
            <a:r>
              <a:rPr lang="en-US" dirty="0" smtClean="0"/>
              <a:t> economist, estimates that the rapid decrease of the </a:t>
            </a:r>
            <a:r>
              <a:rPr lang="en-US" dirty="0" err="1" smtClean="0"/>
              <a:t>labour</a:t>
            </a:r>
            <a:r>
              <a:rPr lang="en-US" dirty="0" smtClean="0"/>
              <a:t> force will lower China's annual growth rate by 1.5 percentage points from now to 2015, and it will decrease a further percentage point during the period from 2016-2020.</a:t>
            </a:r>
            <a:endParaRPr lang="en-US" dirty="0"/>
          </a:p>
        </p:txBody>
      </p:sp>
      <p:sp>
        <p:nvSpPr>
          <p:cNvPr id="9" name="Rectangle 8"/>
          <p:cNvSpPr/>
          <p:nvPr/>
        </p:nvSpPr>
        <p:spPr>
          <a:xfrm>
            <a:off x="0" y="4191808"/>
            <a:ext cx="4572000" cy="1754327"/>
          </a:xfrm>
          <a:prstGeom prst="rect">
            <a:avLst/>
          </a:prstGeom>
          <a:ln w="12700">
            <a:solidFill>
              <a:schemeClr val="tx1"/>
            </a:solidFill>
          </a:ln>
        </p:spPr>
        <p:txBody>
          <a:bodyPr>
            <a:spAutoFit/>
          </a:bodyPr>
          <a:lstStyle/>
          <a:p>
            <a:r>
              <a:rPr lang="en-US" dirty="0" smtClean="0"/>
              <a:t>Life expectancy in China today rivals that in the West - it is one of this country's impressive advances. Except China has not yet built a social safety net to provide pensions, affordable healthcare or homes for all its elderly.</a:t>
            </a:r>
            <a:endParaRPr lang="en-US" dirty="0"/>
          </a:p>
        </p:txBody>
      </p:sp>
      <p:sp>
        <p:nvSpPr>
          <p:cNvPr id="10" name="Rectangle 9"/>
          <p:cNvSpPr/>
          <p:nvPr/>
        </p:nvSpPr>
        <p:spPr>
          <a:xfrm>
            <a:off x="0" y="5991762"/>
            <a:ext cx="4572000" cy="923330"/>
          </a:xfrm>
          <a:prstGeom prst="rect">
            <a:avLst/>
          </a:prstGeom>
          <a:ln w="12700">
            <a:solidFill>
              <a:schemeClr val="tx1"/>
            </a:solidFill>
          </a:ln>
        </p:spPr>
        <p:txBody>
          <a:bodyPr>
            <a:spAutoFit/>
          </a:bodyPr>
          <a:lstStyle/>
          <a:p>
            <a:r>
              <a:rPr lang="en-US" dirty="0" smtClean="0"/>
              <a:t> there are six workers paying taxes for each retiree - in 20 years' time, there will be just two workers for every pensioner.</a:t>
            </a:r>
            <a:endParaRPr lang="en-US" dirty="0"/>
          </a:p>
        </p:txBody>
      </p:sp>
      <p:sp>
        <p:nvSpPr>
          <p:cNvPr id="11" name="Rectangle 10"/>
          <p:cNvSpPr/>
          <p:nvPr/>
        </p:nvSpPr>
        <p:spPr>
          <a:xfrm>
            <a:off x="4572000" y="5391597"/>
            <a:ext cx="4572000" cy="1200329"/>
          </a:xfrm>
          <a:prstGeom prst="rect">
            <a:avLst/>
          </a:prstGeom>
          <a:ln w="12700">
            <a:solidFill>
              <a:schemeClr val="tx1"/>
            </a:solidFill>
          </a:ln>
        </p:spPr>
        <p:txBody>
          <a:bodyPr>
            <a:spAutoFit/>
          </a:bodyPr>
          <a:lstStyle/>
          <a:p>
            <a:r>
              <a:rPr lang="en-US" dirty="0" smtClean="0"/>
              <a:t>It's ageing population has been described as like a fast-approaching tsunami. But China appears ill-prepared for the scale and cost of what is to come.</a:t>
            </a:r>
            <a:endParaRPr lang="en-US" dirty="0"/>
          </a:p>
        </p:txBody>
      </p:sp>
    </p:spTree>
    <p:extLst>
      <p:ext uri="{BB962C8B-B14F-4D97-AF65-F5344CB8AC3E}">
        <p14:creationId xmlns:p14="http://schemas.microsoft.com/office/powerpoint/2010/main" val="3477059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
            <a:ext cx="9163466" cy="6858001"/>
          </a:xfrm>
          <a:prstGeom prst="rect">
            <a:avLst/>
          </a:prstGeom>
        </p:spPr>
      </p:pic>
      <p:sp>
        <p:nvSpPr>
          <p:cNvPr id="5" name="TextBox 4"/>
          <p:cNvSpPr txBox="1"/>
          <p:nvPr/>
        </p:nvSpPr>
        <p:spPr>
          <a:xfrm>
            <a:off x="-1" y="34790"/>
            <a:ext cx="5114551" cy="2800767"/>
          </a:xfrm>
          <a:prstGeom prst="rect">
            <a:avLst/>
          </a:prstGeom>
          <a:noFill/>
        </p:spPr>
        <p:txBody>
          <a:bodyPr wrap="square" rtlCol="0">
            <a:spAutoFit/>
          </a:bodyPr>
          <a:lstStyle/>
          <a:p>
            <a:r>
              <a:rPr lang="en-US" sz="4400" b="1" dirty="0" smtClean="0"/>
              <a:t>POPULATIONS IN TRANSITION: INTERNAL MIGRATION</a:t>
            </a:r>
            <a:endParaRPr lang="en-US" sz="4400" b="1" dirty="0"/>
          </a:p>
        </p:txBody>
      </p:sp>
    </p:spTree>
    <p:extLst>
      <p:ext uri="{BB962C8B-B14F-4D97-AF65-F5344CB8AC3E}">
        <p14:creationId xmlns:p14="http://schemas.microsoft.com/office/powerpoint/2010/main" val="4068318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8537"/>
            <a:ext cx="4391703" cy="2862323"/>
          </a:xfrm>
          <a:prstGeom prst="rect">
            <a:avLst/>
          </a:prstGeom>
          <a:ln w="12700">
            <a:solidFill>
              <a:schemeClr val="tx1"/>
            </a:solidFill>
          </a:ln>
        </p:spPr>
        <p:txBody>
          <a:bodyPr wrap="square">
            <a:spAutoFit/>
          </a:bodyPr>
          <a:lstStyle/>
          <a:p>
            <a:r>
              <a:rPr lang="en-US" dirty="0" smtClean="0"/>
              <a:t>In 2011 a total of 252.7 million migrant workers (an increase of 4.4% compared to 2010) existed in China. Out of these, migrant workers who left their hometown and worked in other provinces accounted for 158.63 million (an increase of 3.4% compared to 2010) and migrant workers who worked within their home provinces reached 94.15 million (an increase of 5.9% compared to 2010).</a:t>
            </a:r>
            <a:endParaRPr lang="en-US" dirty="0"/>
          </a:p>
        </p:txBody>
      </p:sp>
      <p:sp>
        <p:nvSpPr>
          <p:cNvPr id="5" name="Rectangle 4"/>
          <p:cNvSpPr/>
          <p:nvPr/>
        </p:nvSpPr>
        <p:spPr>
          <a:xfrm>
            <a:off x="4572000" y="48537"/>
            <a:ext cx="4572000" cy="1754327"/>
          </a:xfrm>
          <a:prstGeom prst="rect">
            <a:avLst/>
          </a:prstGeom>
          <a:ln w="12700">
            <a:solidFill>
              <a:schemeClr val="tx1"/>
            </a:solidFill>
          </a:ln>
        </p:spPr>
        <p:txBody>
          <a:bodyPr>
            <a:spAutoFit/>
          </a:bodyPr>
          <a:lstStyle/>
          <a:p>
            <a:r>
              <a:rPr lang="en-US" dirty="0" smtClean="0"/>
              <a:t>China's government influences the pattern of urbanization through the </a:t>
            </a:r>
            <a:r>
              <a:rPr lang="en-US" dirty="0" err="1" smtClean="0"/>
              <a:t>Hukou</a:t>
            </a:r>
            <a:r>
              <a:rPr lang="en-US" dirty="0" smtClean="0"/>
              <a:t> permanent residence registration system, land-sale policies, infrastructure investment and the incentives offered to local government officials. </a:t>
            </a:r>
          </a:p>
        </p:txBody>
      </p:sp>
      <p:sp>
        <p:nvSpPr>
          <p:cNvPr id="6" name="Rectangle 5"/>
          <p:cNvSpPr/>
          <p:nvPr/>
        </p:nvSpPr>
        <p:spPr>
          <a:xfrm>
            <a:off x="4176424" y="5224699"/>
            <a:ext cx="4946047" cy="1477328"/>
          </a:xfrm>
          <a:prstGeom prst="rect">
            <a:avLst/>
          </a:prstGeom>
          <a:ln w="12700">
            <a:solidFill>
              <a:schemeClr val="tx1"/>
            </a:solidFill>
          </a:ln>
        </p:spPr>
        <p:txBody>
          <a:bodyPr wrap="square">
            <a:spAutoFit/>
          </a:bodyPr>
          <a:lstStyle/>
          <a:p>
            <a:r>
              <a:rPr lang="en-US" b="1" dirty="0" smtClean="0"/>
              <a:t>Causes of Migration</a:t>
            </a:r>
          </a:p>
          <a:p>
            <a:r>
              <a:rPr lang="en-US" dirty="0" smtClean="0"/>
              <a:t>Poverty, Employment, Education, Religion, Regime, Standard of Living, Economic or Industrial Policies, Special Economic Zones / Sub Provincial Cities, political fears</a:t>
            </a:r>
            <a:endParaRPr lang="en-US" dirty="0"/>
          </a:p>
        </p:txBody>
      </p:sp>
      <p:sp>
        <p:nvSpPr>
          <p:cNvPr id="7" name="Rectangle 6"/>
          <p:cNvSpPr/>
          <p:nvPr/>
        </p:nvSpPr>
        <p:spPr>
          <a:xfrm>
            <a:off x="4391703" y="1808020"/>
            <a:ext cx="4752296" cy="3416320"/>
          </a:xfrm>
          <a:prstGeom prst="rect">
            <a:avLst/>
          </a:prstGeom>
          <a:ln w="12700">
            <a:solidFill>
              <a:schemeClr val="tx1"/>
            </a:solidFill>
          </a:ln>
        </p:spPr>
        <p:txBody>
          <a:bodyPr wrap="square">
            <a:spAutoFit/>
          </a:bodyPr>
          <a:lstStyle/>
          <a:p>
            <a:r>
              <a:rPr lang="en-US" dirty="0" smtClean="0"/>
              <a:t>Benefits: Increased supply of </a:t>
            </a:r>
            <a:r>
              <a:rPr lang="en-US" dirty="0" err="1" smtClean="0"/>
              <a:t>labour</a:t>
            </a:r>
            <a:r>
              <a:rPr lang="en-US" dirty="0" smtClean="0"/>
              <a:t> in urban areas, Increased income for the poor, Poverty reduction, Access to education opportunities for migrant workers, Access to diverse </a:t>
            </a:r>
            <a:r>
              <a:rPr lang="en-US" dirty="0" err="1" smtClean="0"/>
              <a:t>labour</a:t>
            </a:r>
            <a:r>
              <a:rPr lang="en-US" dirty="0" smtClean="0"/>
              <a:t> market for migrant workers, Migration can be a fun trip with many dangers along the way, like an adventure. Increased income remittance of Migrants to their families in rural regions. Migrant workers access to higher standards of living. Increase of new knowledge and skills for migrants, Migrant workers increase the local population creating demand for services</a:t>
            </a:r>
          </a:p>
        </p:txBody>
      </p:sp>
      <p:sp>
        <p:nvSpPr>
          <p:cNvPr id="8" name="Rectangle 7"/>
          <p:cNvSpPr/>
          <p:nvPr/>
        </p:nvSpPr>
        <p:spPr>
          <a:xfrm>
            <a:off x="90149" y="2974632"/>
            <a:ext cx="4086276" cy="3693319"/>
          </a:xfrm>
          <a:prstGeom prst="rect">
            <a:avLst/>
          </a:prstGeom>
          <a:ln w="12700">
            <a:solidFill>
              <a:schemeClr val="tx1"/>
            </a:solidFill>
          </a:ln>
        </p:spPr>
        <p:txBody>
          <a:bodyPr wrap="square">
            <a:spAutoFit/>
          </a:bodyPr>
          <a:lstStyle/>
          <a:p>
            <a:r>
              <a:rPr lang="en-US" b="1" dirty="0" smtClean="0"/>
              <a:t>Costs: </a:t>
            </a:r>
            <a:r>
              <a:rPr lang="en-US" dirty="0" smtClean="0"/>
              <a:t>Increased environmental degradation and pollution, Travelling costs a lot of money when compared to Chinese average income. Overpopulation in municipalities and sub provincial cities, Development of migrant suburbs with no access to local health care, education, workplace protection, Depopulation of rural regions as breadwinners go into the prosperous region, Increased crime and safety issues, Increased demand for resources such as water, electricity and sanitation</a:t>
            </a:r>
            <a:endParaRPr lang="en-US" dirty="0"/>
          </a:p>
        </p:txBody>
      </p:sp>
    </p:spTree>
    <p:extLst>
      <p:ext uri="{BB962C8B-B14F-4D97-AF65-F5344CB8AC3E}">
        <p14:creationId xmlns:p14="http://schemas.microsoft.com/office/powerpoint/2010/main" val="2042687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1"/>
            <a:ext cx="6975058" cy="6863457"/>
          </a:xfrm>
          <a:prstGeom prst="rect">
            <a:avLst/>
          </a:prstGeom>
        </p:spPr>
      </p:pic>
      <p:sp>
        <p:nvSpPr>
          <p:cNvPr id="6" name="TextBox 5"/>
          <p:cNvSpPr txBox="1"/>
          <p:nvPr/>
        </p:nvSpPr>
        <p:spPr>
          <a:xfrm>
            <a:off x="5317406" y="344380"/>
            <a:ext cx="3552113" cy="2554545"/>
          </a:xfrm>
          <a:prstGeom prst="rect">
            <a:avLst/>
          </a:prstGeom>
          <a:noFill/>
        </p:spPr>
        <p:txBody>
          <a:bodyPr wrap="square" rtlCol="0">
            <a:spAutoFit/>
          </a:bodyPr>
          <a:lstStyle/>
          <a:p>
            <a:r>
              <a:rPr lang="en-US" sz="4000" b="1" dirty="0" smtClean="0"/>
              <a:t>GLOBAL INTERACTIONS: FINANCIAL FLOWS</a:t>
            </a:r>
            <a:endParaRPr lang="en-US" sz="4000" b="1" dirty="0"/>
          </a:p>
        </p:txBody>
      </p:sp>
      <p:sp>
        <p:nvSpPr>
          <p:cNvPr id="7" name="TextBox 6"/>
          <p:cNvSpPr txBox="1"/>
          <p:nvPr/>
        </p:nvSpPr>
        <p:spPr>
          <a:xfrm>
            <a:off x="5834077" y="3110851"/>
            <a:ext cx="3035442" cy="2554545"/>
          </a:xfrm>
          <a:prstGeom prst="rect">
            <a:avLst/>
          </a:prstGeom>
          <a:noFill/>
        </p:spPr>
        <p:txBody>
          <a:bodyPr wrap="square" rtlCol="0">
            <a:spAutoFit/>
          </a:bodyPr>
          <a:lstStyle/>
          <a:p>
            <a:r>
              <a:rPr lang="en-US" sz="4000" b="1" dirty="0" smtClean="0"/>
              <a:t>WEALTH &amp; DISPARITIES: AID, FDI &amp; TRADE</a:t>
            </a:r>
            <a:endParaRPr lang="en-US" sz="4000" b="1" dirty="0"/>
          </a:p>
        </p:txBody>
      </p:sp>
    </p:spTree>
    <p:extLst>
      <p:ext uri="{BB962C8B-B14F-4D97-AF65-F5344CB8AC3E}">
        <p14:creationId xmlns:p14="http://schemas.microsoft.com/office/powerpoint/2010/main" val="13409274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4572000" cy="2031325"/>
          </a:xfrm>
          <a:prstGeom prst="rect">
            <a:avLst/>
          </a:prstGeom>
          <a:ln w="12700">
            <a:solidFill>
              <a:schemeClr val="tx1"/>
            </a:solidFill>
          </a:ln>
        </p:spPr>
        <p:txBody>
          <a:bodyPr>
            <a:spAutoFit/>
          </a:bodyPr>
          <a:lstStyle/>
          <a:p>
            <a:r>
              <a:rPr lang="en-US" dirty="0" smtClean="0"/>
              <a:t>China has committed $75bn (£48bn) on aid and development projects in Africa in the past decade, according to research which reveals the scale of what some have called Beijing's escalating soft power "charm offensive" to secure political and economic clout on the continent.</a:t>
            </a:r>
            <a:endParaRPr lang="en-US" dirty="0"/>
          </a:p>
        </p:txBody>
      </p:sp>
      <p:sp>
        <p:nvSpPr>
          <p:cNvPr id="5" name="Rectangle 4"/>
          <p:cNvSpPr/>
          <p:nvPr/>
        </p:nvSpPr>
        <p:spPr>
          <a:xfrm>
            <a:off x="4572000" y="0"/>
            <a:ext cx="4572000" cy="1477328"/>
          </a:xfrm>
          <a:prstGeom prst="rect">
            <a:avLst/>
          </a:prstGeom>
          <a:ln w="12700">
            <a:solidFill>
              <a:schemeClr val="tx1"/>
            </a:solidFill>
          </a:ln>
        </p:spPr>
        <p:txBody>
          <a:bodyPr>
            <a:spAutoFit/>
          </a:bodyPr>
          <a:lstStyle/>
          <a:p>
            <a:r>
              <a:rPr lang="en-US" dirty="0" smtClean="0"/>
              <a:t>US researchers have launched the largest public database of Chinese development finance in Africa , detailing almost 1,700 projects in 50 countries between 2000 and 2011.</a:t>
            </a:r>
            <a:endParaRPr lang="en-US" dirty="0"/>
          </a:p>
        </p:txBody>
      </p:sp>
      <p:pic>
        <p:nvPicPr>
          <p:cNvPr id="6" name="Picture 5" descr="Screen Shot 2013-05-13 at 4.31.0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30603"/>
            <a:ext cx="4572000" cy="2895666"/>
          </a:xfrm>
          <a:prstGeom prst="rect">
            <a:avLst/>
          </a:prstGeom>
        </p:spPr>
      </p:pic>
      <p:sp>
        <p:nvSpPr>
          <p:cNvPr id="7" name="Rectangle 6"/>
          <p:cNvSpPr/>
          <p:nvPr/>
        </p:nvSpPr>
        <p:spPr>
          <a:xfrm>
            <a:off x="4572000" y="1489365"/>
            <a:ext cx="4572000" cy="1754327"/>
          </a:xfrm>
          <a:prstGeom prst="rect">
            <a:avLst/>
          </a:prstGeom>
          <a:ln w="12700">
            <a:solidFill>
              <a:schemeClr val="tx1"/>
            </a:solidFill>
          </a:ln>
        </p:spPr>
        <p:txBody>
          <a:bodyPr wrap="square">
            <a:spAutoFit/>
          </a:bodyPr>
          <a:lstStyle/>
          <a:p>
            <a:r>
              <a:rPr lang="en-US" dirty="0" smtClean="0"/>
              <a:t>China has also sent thousands of doctors and teachers to work in Africa, welcomed many more students to learn in China or in Chinese language classes abroad and rolled out a continent-wide network of sports stadiums and concert halls.</a:t>
            </a:r>
            <a:endParaRPr lang="en-US" dirty="0"/>
          </a:p>
        </p:txBody>
      </p:sp>
      <p:sp>
        <p:nvSpPr>
          <p:cNvPr id="8" name="Rectangle 7"/>
          <p:cNvSpPr/>
          <p:nvPr/>
        </p:nvSpPr>
        <p:spPr>
          <a:xfrm>
            <a:off x="0" y="4549676"/>
            <a:ext cx="4572000" cy="2308324"/>
          </a:xfrm>
          <a:prstGeom prst="rect">
            <a:avLst/>
          </a:prstGeom>
          <a:ln w="12700">
            <a:solidFill>
              <a:schemeClr val="tx1"/>
            </a:solidFill>
          </a:ln>
        </p:spPr>
        <p:txBody>
          <a:bodyPr>
            <a:spAutoFit/>
          </a:bodyPr>
          <a:lstStyle/>
          <a:p>
            <a:r>
              <a:rPr lang="en-US" dirty="0" smtClean="0"/>
              <a:t>dragon-slayers emphasize China’s selfish quest for African natural resources and how it sabotages international efforts to keep unpalatable African regimes in check.  On the other hand, panda-huggers applaud China’s contribution to Africa’s economic development through infrastructure projects and revenue creation.</a:t>
            </a:r>
            <a:endParaRPr lang="en-US" dirty="0"/>
          </a:p>
        </p:txBody>
      </p:sp>
      <p:sp>
        <p:nvSpPr>
          <p:cNvPr id="9" name="Rectangle 8"/>
          <p:cNvSpPr/>
          <p:nvPr/>
        </p:nvSpPr>
        <p:spPr>
          <a:xfrm>
            <a:off x="4572000" y="3271942"/>
            <a:ext cx="4572000" cy="1754327"/>
          </a:xfrm>
          <a:prstGeom prst="rect">
            <a:avLst/>
          </a:prstGeom>
          <a:ln w="12700">
            <a:solidFill>
              <a:schemeClr val="tx1"/>
            </a:solidFill>
          </a:ln>
        </p:spPr>
        <p:txBody>
          <a:bodyPr>
            <a:spAutoFit/>
          </a:bodyPr>
          <a:lstStyle/>
          <a:p>
            <a:r>
              <a:rPr lang="en-US" dirty="0" smtClean="0"/>
              <a:t>Xi reconfirmed China’s commitment to provide another $20 billion in financing to Africa. China usually attaches a significant amount of such funding to infrastructure projects, which forms the foundation for Africa’s industrialization and economic development.</a:t>
            </a:r>
            <a:endParaRPr lang="en-US" dirty="0"/>
          </a:p>
        </p:txBody>
      </p:sp>
      <p:sp>
        <p:nvSpPr>
          <p:cNvPr id="10" name="Rectangle 9"/>
          <p:cNvSpPr/>
          <p:nvPr/>
        </p:nvSpPr>
        <p:spPr>
          <a:xfrm>
            <a:off x="4572000" y="5068258"/>
            <a:ext cx="4572000" cy="1754327"/>
          </a:xfrm>
          <a:prstGeom prst="rect">
            <a:avLst/>
          </a:prstGeom>
          <a:ln w="12700">
            <a:solidFill>
              <a:schemeClr val="tx1"/>
            </a:solidFill>
          </a:ln>
        </p:spPr>
        <p:txBody>
          <a:bodyPr>
            <a:spAutoFit/>
          </a:bodyPr>
          <a:lstStyle/>
          <a:p>
            <a:r>
              <a:rPr lang="en-US" dirty="0" smtClean="0"/>
              <a:t>Renewing an offer of US$20 billion (Dh73.4bn) of loans to Africa between 2013 and 2015, </a:t>
            </a:r>
            <a:r>
              <a:rPr lang="en-US" dirty="0" err="1" smtClean="0"/>
              <a:t>Mr</a:t>
            </a:r>
            <a:r>
              <a:rPr lang="en-US" dirty="0" smtClean="0"/>
              <a:t> Xi pledged to "help African countries turn resource endowment into development strength and achieve independent and sustainable development”.</a:t>
            </a:r>
          </a:p>
        </p:txBody>
      </p:sp>
    </p:spTree>
    <p:extLst>
      <p:ext uri="{BB962C8B-B14F-4D97-AF65-F5344CB8AC3E}">
        <p14:creationId xmlns:p14="http://schemas.microsoft.com/office/powerpoint/2010/main" val="7907605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74</TotalTime>
  <Words>1640</Words>
  <Application>Microsoft Macintosh PowerPoint</Application>
  <PresentationFormat>On-screen Show (4:3)</PresentationFormat>
  <Paragraphs>44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Randay</dc:creator>
  <cp:lastModifiedBy>Philip Randay</cp:lastModifiedBy>
  <cp:revision>12</cp:revision>
  <dcterms:created xsi:type="dcterms:W3CDTF">2013-05-13T20:44:18Z</dcterms:created>
  <dcterms:modified xsi:type="dcterms:W3CDTF">2013-05-14T14:39:16Z</dcterms:modified>
</cp:coreProperties>
</file>