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7" r:id="rId7"/>
    <p:sldId id="268" r:id="rId8"/>
    <p:sldId id="274" r:id="rId9"/>
    <p:sldId id="273" r:id="rId10"/>
    <p:sldId id="261" r:id="rId11"/>
    <p:sldId id="262" r:id="rId12"/>
    <p:sldId id="271" r:id="rId13"/>
    <p:sldId id="272" r:id="rId14"/>
    <p:sldId id="263" r:id="rId15"/>
    <p:sldId id="264" r:id="rId16"/>
    <p:sldId id="269" r:id="rId17"/>
    <p:sldId id="270" r:id="rId18"/>
    <p:sldId id="265" r:id="rId19"/>
    <p:sldId id="266"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9" d="100"/>
          <a:sy n="69" d="100"/>
        </p:scale>
        <p:origin x="-20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AB934AE-F314-6343-A956-626E83C59A90}" type="datetimeFigureOut">
              <a:rPr lang="en-US" smtClean="0"/>
              <a:t>5/14/13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111537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B934AE-F314-6343-A956-626E83C59A90}" type="datetimeFigureOut">
              <a:rPr lang="en-US" smtClean="0"/>
              <a:t>5/14/13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3665658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B934AE-F314-6343-A956-626E83C59A90}" type="datetimeFigureOut">
              <a:rPr lang="en-US" smtClean="0"/>
              <a:t>5/14/13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1097271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B934AE-F314-6343-A956-626E83C59A90}" type="datetimeFigureOut">
              <a:rPr lang="en-US" smtClean="0"/>
              <a:t>5/14/13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273534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AB934AE-F314-6343-A956-626E83C59A90}" type="datetimeFigureOut">
              <a:rPr lang="en-US" smtClean="0"/>
              <a:t>5/14/13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1253803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AB934AE-F314-6343-A956-626E83C59A90}" type="datetimeFigureOut">
              <a:rPr lang="en-US" smtClean="0"/>
              <a:t>5/14/13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2625632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AB934AE-F314-6343-A956-626E83C59A90}" type="datetimeFigureOut">
              <a:rPr lang="en-US" smtClean="0"/>
              <a:t>5/14/13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2424513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AB934AE-F314-6343-A956-626E83C59A90}" type="datetimeFigureOut">
              <a:rPr lang="en-US" smtClean="0"/>
              <a:t>5/14/13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80724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B934AE-F314-6343-A956-626E83C59A90}" type="datetimeFigureOut">
              <a:rPr lang="en-US" smtClean="0"/>
              <a:t>5/14/13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1300077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B934AE-F314-6343-A956-626E83C59A90}" type="datetimeFigureOut">
              <a:rPr lang="en-US" smtClean="0"/>
              <a:t>5/14/13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1084227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B934AE-F314-6343-A956-626E83C59A90}" type="datetimeFigureOut">
              <a:rPr lang="en-US" smtClean="0"/>
              <a:t>5/14/13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2E3E9-1A79-3041-975F-D44EE2230AE3}" type="slidenum">
              <a:rPr lang="en-US" smtClean="0"/>
              <a:t>‹#›</a:t>
            </a:fld>
            <a:endParaRPr lang="en-US"/>
          </a:p>
        </p:txBody>
      </p:sp>
    </p:spTree>
    <p:extLst>
      <p:ext uri="{BB962C8B-B14F-4D97-AF65-F5344CB8AC3E}">
        <p14:creationId xmlns:p14="http://schemas.microsoft.com/office/powerpoint/2010/main" val="42174877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B934AE-F314-6343-A956-626E83C59A90}" type="datetimeFigureOut">
              <a:rPr lang="en-US" smtClean="0"/>
              <a:t>5/14/13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E2E3E9-1A79-3041-975F-D44EE2230AE3}" type="slidenum">
              <a:rPr lang="en-US" smtClean="0"/>
              <a:t>‹#›</a:t>
            </a:fld>
            <a:endParaRPr lang="en-US"/>
          </a:p>
        </p:txBody>
      </p:sp>
    </p:spTree>
    <p:extLst>
      <p:ext uri="{BB962C8B-B14F-4D97-AF65-F5344CB8AC3E}">
        <p14:creationId xmlns:p14="http://schemas.microsoft.com/office/powerpoint/2010/main" val="15311572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hyperlink" Target="http://greenfieldgeography.wikispaces.com/conservation+strategi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1"/>
            <a:ext cx="9144001" cy="6781307"/>
          </a:xfrm>
          <a:prstGeom prst="rect">
            <a:avLst/>
          </a:prstGeom>
        </p:spPr>
      </p:pic>
      <p:sp>
        <p:nvSpPr>
          <p:cNvPr id="5" name="TextBox 4"/>
          <p:cNvSpPr txBox="1"/>
          <p:nvPr/>
        </p:nvSpPr>
        <p:spPr>
          <a:xfrm>
            <a:off x="258335" y="2518277"/>
            <a:ext cx="3056970" cy="2123658"/>
          </a:xfrm>
          <a:prstGeom prst="rect">
            <a:avLst/>
          </a:prstGeom>
          <a:noFill/>
        </p:spPr>
        <p:txBody>
          <a:bodyPr wrap="square" rtlCol="0">
            <a:spAutoFit/>
          </a:bodyPr>
          <a:lstStyle/>
          <a:p>
            <a:r>
              <a:rPr lang="en-US" sz="4400" b="1" dirty="0" smtClean="0"/>
              <a:t>EUROPEAN CASE STUDIES</a:t>
            </a:r>
            <a:endParaRPr lang="en-US" sz="4400" b="1" dirty="0"/>
          </a:p>
        </p:txBody>
      </p:sp>
    </p:spTree>
    <p:extLst>
      <p:ext uri="{BB962C8B-B14F-4D97-AF65-F5344CB8AC3E}">
        <p14:creationId xmlns:p14="http://schemas.microsoft.com/office/powerpoint/2010/main" val="1058084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67418"/>
          </a:xfrm>
          <a:prstGeom prst="rect">
            <a:avLst/>
          </a:prstGeom>
        </p:spPr>
      </p:pic>
      <p:sp>
        <p:nvSpPr>
          <p:cNvPr id="5" name="TextBox 4"/>
          <p:cNvSpPr txBox="1"/>
          <p:nvPr/>
        </p:nvSpPr>
        <p:spPr>
          <a:xfrm>
            <a:off x="322919" y="430475"/>
            <a:ext cx="6609083" cy="1446550"/>
          </a:xfrm>
          <a:prstGeom prst="rect">
            <a:avLst/>
          </a:prstGeom>
          <a:noFill/>
        </p:spPr>
        <p:txBody>
          <a:bodyPr wrap="square" rtlCol="0">
            <a:spAutoFit/>
          </a:bodyPr>
          <a:lstStyle/>
          <a:p>
            <a:r>
              <a:rPr lang="en-US" sz="4400" b="1" dirty="0" smtClean="0"/>
              <a:t>RESOURCE CONSUMPTION: UK ENERGY MIX</a:t>
            </a:r>
            <a:endParaRPr lang="en-US" sz="4400" b="1" dirty="0"/>
          </a:p>
        </p:txBody>
      </p:sp>
    </p:spTree>
    <p:extLst>
      <p:ext uri="{BB962C8B-B14F-4D97-AF65-F5344CB8AC3E}">
        <p14:creationId xmlns:p14="http://schemas.microsoft.com/office/powerpoint/2010/main" val="2544728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936630" y="140121"/>
            <a:ext cx="3997472" cy="2308324"/>
          </a:xfrm>
          <a:prstGeom prst="rect">
            <a:avLst/>
          </a:prstGeom>
          <a:ln w="12700">
            <a:solidFill>
              <a:schemeClr val="tx1"/>
            </a:solidFill>
          </a:ln>
        </p:spPr>
        <p:txBody>
          <a:bodyPr wrap="square">
            <a:spAutoFit/>
          </a:bodyPr>
          <a:lstStyle/>
          <a:p>
            <a:r>
              <a:rPr lang="en-US" dirty="0" smtClean="0"/>
              <a:t>Government policy plays a key role in limiting greenhouse gas emissions toward avoiding dangerous climate change, and in meeting energy demand. Shifting availabilities of resources and development of technologies also change the country's energy mix through changes in costs.</a:t>
            </a:r>
            <a:endParaRPr lang="en-US" dirty="0"/>
          </a:p>
        </p:txBody>
      </p:sp>
      <p:sp>
        <p:nvSpPr>
          <p:cNvPr id="7" name="Rectangle 6"/>
          <p:cNvSpPr/>
          <p:nvPr/>
        </p:nvSpPr>
        <p:spPr>
          <a:xfrm>
            <a:off x="197788" y="3486894"/>
            <a:ext cx="4572000" cy="1477328"/>
          </a:xfrm>
          <a:prstGeom prst="rect">
            <a:avLst/>
          </a:prstGeom>
          <a:ln w="12700">
            <a:solidFill>
              <a:schemeClr val="tx1"/>
            </a:solidFill>
          </a:ln>
        </p:spPr>
        <p:txBody>
          <a:bodyPr>
            <a:spAutoFit/>
          </a:bodyPr>
          <a:lstStyle/>
          <a:p>
            <a:r>
              <a:rPr lang="en-US" dirty="0" smtClean="0"/>
              <a:t>United Kingdom produced 60% of its consumed natural gas in 2010. In five years the United Kingdom moved from almost gas self-sufficient (see North Sea Gas) to 40% gas import in 2010.</a:t>
            </a:r>
            <a:endParaRPr lang="en-US" dirty="0"/>
          </a:p>
        </p:txBody>
      </p:sp>
      <p:sp>
        <p:nvSpPr>
          <p:cNvPr id="8" name="Rectangle 7"/>
          <p:cNvSpPr/>
          <p:nvPr/>
        </p:nvSpPr>
        <p:spPr>
          <a:xfrm>
            <a:off x="4936630" y="2655898"/>
            <a:ext cx="3997472" cy="2308324"/>
          </a:xfrm>
          <a:prstGeom prst="rect">
            <a:avLst/>
          </a:prstGeom>
          <a:ln w="12700">
            <a:solidFill>
              <a:schemeClr val="tx1"/>
            </a:solidFill>
          </a:ln>
        </p:spPr>
        <p:txBody>
          <a:bodyPr wrap="square">
            <a:spAutoFit/>
          </a:bodyPr>
          <a:lstStyle/>
          <a:p>
            <a:r>
              <a:rPr lang="en-US" dirty="0" smtClean="0"/>
              <a:t>At the beginning of March 2012, the installed capacity of wind power in the United Kingdom was 6,580 megawatts (MW), with 333 operational wind farms and 3,506 wind turbines in the United Kingdom. The country is ranked as the world's eighth largest producer of wind power. </a:t>
            </a:r>
            <a:endParaRPr lang="en-US" dirty="0"/>
          </a:p>
        </p:txBody>
      </p:sp>
      <p:sp>
        <p:nvSpPr>
          <p:cNvPr id="9" name="Rectangle 8"/>
          <p:cNvSpPr/>
          <p:nvPr/>
        </p:nvSpPr>
        <p:spPr>
          <a:xfrm>
            <a:off x="197788" y="140121"/>
            <a:ext cx="4572000" cy="3139321"/>
          </a:xfrm>
          <a:prstGeom prst="rect">
            <a:avLst/>
          </a:prstGeom>
          <a:ln w="12700">
            <a:solidFill>
              <a:schemeClr val="tx1"/>
            </a:solidFill>
          </a:ln>
        </p:spPr>
        <p:txBody>
          <a:bodyPr>
            <a:spAutoFit/>
          </a:bodyPr>
          <a:lstStyle/>
          <a:p>
            <a:r>
              <a:rPr lang="en-US" dirty="0" smtClean="0"/>
              <a:t>By 2004, total electricity production stood at 382.7 </a:t>
            </a:r>
            <a:r>
              <a:rPr lang="en-US" dirty="0" err="1" smtClean="0"/>
              <a:t>TWh</a:t>
            </a:r>
            <a:r>
              <a:rPr lang="en-US" dirty="0" smtClean="0"/>
              <a:t> (up 23.7% compared to 309.4 </a:t>
            </a:r>
            <a:r>
              <a:rPr lang="en-US" dirty="0" err="1" smtClean="0"/>
              <a:t>TWh</a:t>
            </a:r>
            <a:r>
              <a:rPr lang="en-US" dirty="0" smtClean="0"/>
              <a:t> in 1990), generated from the following sources:</a:t>
            </a:r>
          </a:p>
          <a:p>
            <a:r>
              <a:rPr lang="en-US" dirty="0" smtClean="0"/>
              <a:t>gas – 39.93% (0.05% in 1990)</a:t>
            </a:r>
          </a:p>
          <a:p>
            <a:r>
              <a:rPr lang="en-US" dirty="0" smtClean="0"/>
              <a:t>coal – 33.08% (67.22% in 1990)</a:t>
            </a:r>
          </a:p>
          <a:p>
            <a:r>
              <a:rPr lang="en-US" dirty="0" smtClean="0"/>
              <a:t>nuclear – 19.26% (18.97% in 1990)</a:t>
            </a:r>
          </a:p>
          <a:p>
            <a:r>
              <a:rPr lang="en-US" dirty="0" smtClean="0"/>
              <a:t>renewables – 3.55% (0% in 1990)</a:t>
            </a:r>
          </a:p>
          <a:p>
            <a:r>
              <a:rPr lang="en-US" dirty="0" smtClean="0"/>
              <a:t>hydroelectric – 1.10% (2.55% in 1990)</a:t>
            </a:r>
          </a:p>
          <a:p>
            <a:r>
              <a:rPr lang="en-US" dirty="0" smtClean="0"/>
              <a:t>imports – 1.96% (3.85% in 1990)</a:t>
            </a:r>
          </a:p>
          <a:p>
            <a:r>
              <a:rPr lang="en-US" dirty="0" smtClean="0"/>
              <a:t>oil – 1.12% (6.82% in 1990)</a:t>
            </a:r>
            <a:endParaRPr lang="en-US" dirty="0"/>
          </a:p>
        </p:txBody>
      </p:sp>
      <p:sp>
        <p:nvSpPr>
          <p:cNvPr id="10" name="Rectangle 9"/>
          <p:cNvSpPr/>
          <p:nvPr/>
        </p:nvSpPr>
        <p:spPr>
          <a:xfrm>
            <a:off x="197788" y="5136412"/>
            <a:ext cx="8736314" cy="1754327"/>
          </a:xfrm>
          <a:prstGeom prst="rect">
            <a:avLst/>
          </a:prstGeom>
          <a:ln w="12700">
            <a:solidFill>
              <a:schemeClr val="tx1"/>
            </a:solidFill>
          </a:ln>
        </p:spPr>
        <p:txBody>
          <a:bodyPr wrap="square">
            <a:spAutoFit/>
          </a:bodyPr>
          <a:lstStyle/>
          <a:p>
            <a:r>
              <a:rPr lang="en-US" dirty="0" smtClean="0"/>
              <a:t>In tackling the energy </a:t>
            </a:r>
            <a:r>
              <a:rPr lang="en-US" dirty="0" err="1" smtClean="0"/>
              <a:t>trilemma</a:t>
            </a:r>
            <a:r>
              <a:rPr lang="en-US" dirty="0" smtClean="0"/>
              <a:t> saving energy is the cheapest of all measures. MP and Secretary of State for Energy and Climate Change Ed Davey pointed out in November 2012 that a modest 10% reduction in 2030 means five fewer power stations and £4bn cut from bills. The UK government has efficiency measures to cut the UK's energy use by 11% by 2020, that enable to replace 22 UK power stations while providing a major boost to the economy and living standards.</a:t>
            </a:r>
            <a:endParaRPr lang="en-US" dirty="0"/>
          </a:p>
        </p:txBody>
      </p:sp>
    </p:spTree>
    <p:extLst>
      <p:ext uri="{BB962C8B-B14F-4D97-AF65-F5344CB8AC3E}">
        <p14:creationId xmlns:p14="http://schemas.microsoft.com/office/powerpoint/2010/main" val="1942810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6858000"/>
          </a:xfrm>
          <a:prstGeom prst="rect">
            <a:avLst/>
          </a:prstGeom>
        </p:spPr>
      </p:pic>
      <p:sp>
        <p:nvSpPr>
          <p:cNvPr id="6" name="TextBox 5"/>
          <p:cNvSpPr txBox="1"/>
          <p:nvPr/>
        </p:nvSpPr>
        <p:spPr>
          <a:xfrm>
            <a:off x="4908374" y="3465322"/>
            <a:ext cx="4235626" cy="3170099"/>
          </a:xfrm>
          <a:prstGeom prst="rect">
            <a:avLst/>
          </a:prstGeom>
          <a:noFill/>
        </p:spPr>
        <p:txBody>
          <a:bodyPr wrap="square" rtlCol="0">
            <a:spAutoFit/>
          </a:bodyPr>
          <a:lstStyle/>
          <a:p>
            <a:pPr algn="r"/>
            <a:r>
              <a:rPr lang="en-US" sz="4000" b="1" dirty="0" smtClean="0">
                <a:solidFill>
                  <a:srgbClr val="FFFFFF"/>
                </a:solidFill>
              </a:rPr>
              <a:t>RESOURCE CONSUMPTION: CONSERVATION – EU FISHING QUOTAS</a:t>
            </a:r>
            <a:endParaRPr lang="en-US" sz="4000" b="1" dirty="0">
              <a:solidFill>
                <a:srgbClr val="FFFFFF"/>
              </a:solidFill>
            </a:endParaRPr>
          </a:p>
        </p:txBody>
      </p:sp>
    </p:spTree>
    <p:extLst>
      <p:ext uri="{BB962C8B-B14F-4D97-AF65-F5344CB8AC3E}">
        <p14:creationId xmlns:p14="http://schemas.microsoft.com/office/powerpoint/2010/main" val="1668802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2036"/>
            <a:ext cx="4572000" cy="1754327"/>
          </a:xfrm>
          <a:prstGeom prst="rect">
            <a:avLst/>
          </a:prstGeom>
          <a:ln w="12700">
            <a:solidFill>
              <a:schemeClr val="tx1"/>
            </a:solidFill>
          </a:ln>
        </p:spPr>
        <p:txBody>
          <a:bodyPr>
            <a:spAutoFit/>
          </a:bodyPr>
          <a:lstStyle/>
          <a:p>
            <a:r>
              <a:rPr lang="en-US" dirty="0" smtClean="0"/>
              <a:t>The Common Fisheries Policy (CFP) is the fisheries policy of the European Union (EU). It sets quotas for which member states are allowed to catch what amounts of each type of fish, as well as encouraging the fishing industry by various market interventions.</a:t>
            </a:r>
            <a:endParaRPr lang="en-US" dirty="0"/>
          </a:p>
        </p:txBody>
      </p:sp>
      <p:sp>
        <p:nvSpPr>
          <p:cNvPr id="5" name="Rectangle 4"/>
          <p:cNvSpPr/>
          <p:nvPr/>
        </p:nvSpPr>
        <p:spPr>
          <a:xfrm>
            <a:off x="4572000" y="12036"/>
            <a:ext cx="4572000" cy="2031325"/>
          </a:xfrm>
          <a:prstGeom prst="rect">
            <a:avLst/>
          </a:prstGeom>
          <a:ln w="12700">
            <a:solidFill>
              <a:schemeClr val="tx1"/>
            </a:solidFill>
          </a:ln>
        </p:spPr>
        <p:txBody>
          <a:bodyPr>
            <a:spAutoFit/>
          </a:bodyPr>
          <a:lstStyle/>
          <a:p>
            <a:r>
              <a:rPr lang="en-US" dirty="0" smtClean="0"/>
              <a:t>Fishing is a relatively unimportant economic activity within the EU. It contributes generally less than 1% to gross national product. In 2007 the fisheries sector employed 141,110 fishermen. In 2007, 6.4 million </a:t>
            </a:r>
            <a:r>
              <a:rPr lang="en-US" dirty="0" err="1" smtClean="0"/>
              <a:t>tonnes</a:t>
            </a:r>
            <a:r>
              <a:rPr lang="en-US" dirty="0" smtClean="0"/>
              <a:t> of fish were caught by EU countries. The EU fleet has 97,000 vessels of varying sizes. </a:t>
            </a:r>
            <a:endParaRPr lang="en-US" dirty="0"/>
          </a:p>
        </p:txBody>
      </p:sp>
      <p:sp>
        <p:nvSpPr>
          <p:cNvPr id="6" name="Rectangle 5"/>
          <p:cNvSpPr/>
          <p:nvPr/>
        </p:nvSpPr>
        <p:spPr>
          <a:xfrm>
            <a:off x="0" y="1766363"/>
            <a:ext cx="2970858" cy="3970318"/>
          </a:xfrm>
          <a:prstGeom prst="rect">
            <a:avLst/>
          </a:prstGeom>
          <a:ln w="12700">
            <a:solidFill>
              <a:schemeClr val="tx1"/>
            </a:solidFill>
          </a:ln>
        </p:spPr>
        <p:txBody>
          <a:bodyPr wrap="square">
            <a:spAutoFit/>
          </a:bodyPr>
          <a:lstStyle/>
          <a:p>
            <a:r>
              <a:rPr lang="en-US" dirty="0" smtClean="0"/>
              <a:t>In </a:t>
            </a:r>
            <a:r>
              <a:rPr lang="en-US" dirty="0" err="1" smtClean="0"/>
              <a:t>Fraserburgh</a:t>
            </a:r>
            <a:r>
              <a:rPr lang="en-US" dirty="0" smtClean="0"/>
              <a:t>, Scotland, the Fishing Industry creates 40% of employment and a similar figure is in </a:t>
            </a:r>
            <a:r>
              <a:rPr lang="en-US" dirty="0" err="1" smtClean="0"/>
              <a:t>Peterhead</a:t>
            </a:r>
            <a:r>
              <a:rPr lang="en-US" dirty="0" smtClean="0"/>
              <a:t>. They are the EU's largest fishing ports and home to the Pelagic vessel fleet. It is often in areas where other employment opportunities are limited. For this reason, community funds have been made available to fishing as a means of encouraging regional development.</a:t>
            </a:r>
            <a:endParaRPr lang="en-US" dirty="0"/>
          </a:p>
        </p:txBody>
      </p:sp>
      <p:pic>
        <p:nvPicPr>
          <p:cNvPr id="7" name="Picture 6" descr="Screen Shot 2013-05-13 at 9.27.3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0858" y="2043361"/>
            <a:ext cx="6102444" cy="4814639"/>
          </a:xfrm>
          <a:prstGeom prst="rect">
            <a:avLst/>
          </a:prstGeom>
        </p:spPr>
      </p:pic>
      <p:sp>
        <p:nvSpPr>
          <p:cNvPr id="8" name="Rectangle 7"/>
          <p:cNvSpPr/>
          <p:nvPr/>
        </p:nvSpPr>
        <p:spPr>
          <a:xfrm>
            <a:off x="0" y="5750004"/>
            <a:ext cx="3358361" cy="1077218"/>
          </a:xfrm>
          <a:prstGeom prst="rect">
            <a:avLst/>
          </a:prstGeom>
        </p:spPr>
        <p:txBody>
          <a:bodyPr wrap="square">
            <a:spAutoFit/>
          </a:bodyPr>
          <a:lstStyle/>
          <a:p>
            <a:r>
              <a:rPr lang="en-US" sz="1600" dirty="0" smtClean="0"/>
              <a:t>TABLE COURTESY OF </a:t>
            </a:r>
            <a:r>
              <a:rPr lang="en-US" sz="1600" dirty="0" smtClean="0">
                <a:hlinkClick r:id="rId3"/>
              </a:rPr>
              <a:t>http://</a:t>
            </a:r>
            <a:r>
              <a:rPr lang="en-US" sz="1600" dirty="0" err="1" smtClean="0">
                <a:hlinkClick r:id="rId3"/>
              </a:rPr>
              <a:t>greenfieldgeography.wikispaces.com</a:t>
            </a:r>
            <a:r>
              <a:rPr lang="en-US" sz="1600" dirty="0" smtClean="0">
                <a:hlinkClick r:id="rId3"/>
              </a:rPr>
              <a:t>/</a:t>
            </a:r>
            <a:r>
              <a:rPr lang="en-US" sz="1600" dirty="0" err="1" smtClean="0">
                <a:hlinkClick r:id="rId3"/>
              </a:rPr>
              <a:t>conservation+strategies</a:t>
            </a:r>
            <a:endParaRPr lang="en-US" sz="1600" dirty="0"/>
          </a:p>
        </p:txBody>
      </p:sp>
    </p:spTree>
    <p:extLst>
      <p:ext uri="{BB962C8B-B14F-4D97-AF65-F5344CB8AC3E}">
        <p14:creationId xmlns:p14="http://schemas.microsoft.com/office/powerpoint/2010/main" val="3225966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1420845" y="2927229"/>
            <a:ext cx="5123654" cy="2308324"/>
          </a:xfrm>
          <a:prstGeom prst="rect">
            <a:avLst/>
          </a:prstGeom>
          <a:noFill/>
        </p:spPr>
        <p:txBody>
          <a:bodyPr wrap="square" rtlCol="0">
            <a:spAutoFit/>
          </a:bodyPr>
          <a:lstStyle/>
          <a:p>
            <a:r>
              <a:rPr 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HAZARDS &amp; DISASTERS: L’AQUILA</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8032823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8070"/>
            <a:ext cx="4572000" cy="1200329"/>
          </a:xfrm>
          <a:prstGeom prst="rect">
            <a:avLst/>
          </a:prstGeom>
          <a:ln w="12700">
            <a:solidFill>
              <a:schemeClr val="tx1"/>
            </a:solidFill>
          </a:ln>
        </p:spPr>
        <p:txBody>
          <a:bodyPr>
            <a:spAutoFit/>
          </a:bodyPr>
          <a:lstStyle/>
          <a:p>
            <a:r>
              <a:rPr lang="en-US" dirty="0" smtClean="0"/>
              <a:t>The main shock occurred at 03:32 CEST (01:32 UTC) on 6 April 2009, and was rated 5.8 on the Richter scale and 6.3 on the moment magnitude scale</a:t>
            </a:r>
            <a:endParaRPr lang="en-US" dirty="0"/>
          </a:p>
        </p:txBody>
      </p:sp>
      <p:sp>
        <p:nvSpPr>
          <p:cNvPr id="5" name="Rectangle 4"/>
          <p:cNvSpPr/>
          <p:nvPr/>
        </p:nvSpPr>
        <p:spPr>
          <a:xfrm>
            <a:off x="4572000" y="39977"/>
            <a:ext cx="4572000" cy="1200329"/>
          </a:xfrm>
          <a:prstGeom prst="rect">
            <a:avLst/>
          </a:prstGeom>
          <a:ln w="12700">
            <a:solidFill>
              <a:schemeClr val="tx1"/>
            </a:solidFill>
          </a:ln>
        </p:spPr>
        <p:txBody>
          <a:bodyPr wrap="square">
            <a:spAutoFit/>
          </a:bodyPr>
          <a:lstStyle/>
          <a:p>
            <a:r>
              <a:rPr lang="en-US" dirty="0" smtClean="0"/>
              <a:t>The earthquake was felt throughout central Italy; 297 people are known to have died, making this the deadliest earthquake to hit Italy since the 1980</a:t>
            </a:r>
            <a:endParaRPr lang="en-US" dirty="0"/>
          </a:p>
        </p:txBody>
      </p:sp>
      <p:sp>
        <p:nvSpPr>
          <p:cNvPr id="6" name="Rectangle 5"/>
          <p:cNvSpPr/>
          <p:nvPr/>
        </p:nvSpPr>
        <p:spPr>
          <a:xfrm>
            <a:off x="4572000" y="1327687"/>
            <a:ext cx="4572000" cy="3416320"/>
          </a:xfrm>
          <a:prstGeom prst="rect">
            <a:avLst/>
          </a:prstGeom>
          <a:ln w="12700">
            <a:solidFill>
              <a:schemeClr val="tx1"/>
            </a:solidFill>
          </a:ln>
        </p:spPr>
        <p:txBody>
          <a:bodyPr wrap="square">
            <a:spAutoFit/>
          </a:bodyPr>
          <a:lstStyle/>
          <a:p>
            <a:r>
              <a:rPr lang="en-US" dirty="0" smtClean="0"/>
              <a:t>In a subsequent inquiry of the handling of the disaster, seven members of the Italian National Commission for the Forecast and Prevention of Major Risks were accused of giving "inexact, incomplete and contradictory" information about the danger of the tremors prior to the main quake. On 22 October 2012, six scientists and one ex-government official were convicted of multiple manslaughter for downplaying the likelihood of a major earthquake six days before it took place. They were each sentenced to six years' imprisonment.</a:t>
            </a:r>
            <a:endParaRPr lang="en-US" dirty="0"/>
          </a:p>
        </p:txBody>
      </p:sp>
      <p:sp>
        <p:nvSpPr>
          <p:cNvPr id="7" name="Rectangle 6"/>
          <p:cNvSpPr/>
          <p:nvPr/>
        </p:nvSpPr>
        <p:spPr>
          <a:xfrm>
            <a:off x="0" y="1192259"/>
            <a:ext cx="4572000" cy="923330"/>
          </a:xfrm>
          <a:prstGeom prst="rect">
            <a:avLst/>
          </a:prstGeom>
          <a:ln w="12700">
            <a:solidFill>
              <a:schemeClr val="tx1"/>
            </a:solidFill>
          </a:ln>
        </p:spPr>
        <p:txBody>
          <a:bodyPr>
            <a:spAutoFit/>
          </a:bodyPr>
          <a:lstStyle/>
          <a:p>
            <a:r>
              <a:rPr lang="en-US" dirty="0" smtClean="0"/>
              <a:t>The earthquake caused damage to between 3,000 and 11,000 buildings in the medieval city of L'Aquila.</a:t>
            </a:r>
            <a:endParaRPr lang="en-US" dirty="0"/>
          </a:p>
        </p:txBody>
      </p:sp>
      <p:sp>
        <p:nvSpPr>
          <p:cNvPr id="8" name="Rectangle 7"/>
          <p:cNvSpPr/>
          <p:nvPr/>
        </p:nvSpPr>
        <p:spPr>
          <a:xfrm>
            <a:off x="0" y="2190934"/>
            <a:ext cx="4572000" cy="923330"/>
          </a:xfrm>
          <a:prstGeom prst="rect">
            <a:avLst/>
          </a:prstGeom>
          <a:ln>
            <a:solidFill>
              <a:schemeClr val="tx1"/>
            </a:solidFill>
          </a:ln>
        </p:spPr>
        <p:txBody>
          <a:bodyPr wrap="square">
            <a:spAutoFit/>
          </a:bodyPr>
          <a:lstStyle/>
          <a:p>
            <a:r>
              <a:rPr lang="en-US" dirty="0" smtClean="0"/>
              <a:t>297 people died in the earthquake, and 1,500 injured. Around 65,000 people were rendered homeless.</a:t>
            </a:r>
          </a:p>
        </p:txBody>
      </p:sp>
      <p:sp>
        <p:nvSpPr>
          <p:cNvPr id="10" name="Rectangle 9"/>
          <p:cNvSpPr/>
          <p:nvPr/>
        </p:nvSpPr>
        <p:spPr>
          <a:xfrm>
            <a:off x="0" y="3147824"/>
            <a:ext cx="4572000" cy="1754327"/>
          </a:xfrm>
          <a:prstGeom prst="rect">
            <a:avLst/>
          </a:prstGeom>
          <a:ln w="12700">
            <a:solidFill>
              <a:schemeClr val="tx1"/>
            </a:solidFill>
          </a:ln>
        </p:spPr>
        <p:txBody>
          <a:bodyPr>
            <a:spAutoFit/>
          </a:bodyPr>
          <a:lstStyle/>
          <a:p>
            <a:r>
              <a:rPr lang="en-US" dirty="0" smtClean="0"/>
              <a:t>Around 40,000 people who were made homeless by the earthquake found accommodation in tented camps[4] and a further 10,000 were housed in hotels on the coast.[33] Others sought shelter with friends and relatives throughout Italy.</a:t>
            </a:r>
            <a:endParaRPr lang="en-US" dirty="0"/>
          </a:p>
        </p:txBody>
      </p:sp>
      <p:sp>
        <p:nvSpPr>
          <p:cNvPr id="11" name="Rectangle 10"/>
          <p:cNvSpPr/>
          <p:nvPr/>
        </p:nvSpPr>
        <p:spPr>
          <a:xfrm>
            <a:off x="0" y="4902151"/>
            <a:ext cx="4572000" cy="1754327"/>
          </a:xfrm>
          <a:prstGeom prst="rect">
            <a:avLst/>
          </a:prstGeom>
          <a:ln w="12700">
            <a:solidFill>
              <a:schemeClr val="tx1"/>
            </a:solidFill>
          </a:ln>
        </p:spPr>
        <p:txBody>
          <a:bodyPr>
            <a:spAutoFit/>
          </a:bodyPr>
          <a:lstStyle/>
          <a:p>
            <a:r>
              <a:rPr lang="en-US" dirty="0" smtClean="0"/>
              <a:t>Poor building standards or construction materials seem to have further contributed to the large number of victims. According to firefighters and other rescuers, some concrete elements of the fallen buildings "seemed to have been made poorly, possibly with sand"</a:t>
            </a:r>
            <a:endParaRPr lang="en-US" dirty="0"/>
          </a:p>
        </p:txBody>
      </p:sp>
      <p:sp>
        <p:nvSpPr>
          <p:cNvPr id="12" name="Rectangle 11"/>
          <p:cNvSpPr/>
          <p:nvPr/>
        </p:nvSpPr>
        <p:spPr>
          <a:xfrm>
            <a:off x="4572000" y="4902151"/>
            <a:ext cx="4572000" cy="1754327"/>
          </a:xfrm>
          <a:prstGeom prst="rect">
            <a:avLst/>
          </a:prstGeom>
          <a:ln w="12700">
            <a:solidFill>
              <a:schemeClr val="tx1"/>
            </a:solidFill>
          </a:ln>
        </p:spPr>
        <p:txBody>
          <a:bodyPr wrap="square">
            <a:spAutoFit/>
          </a:bodyPr>
          <a:lstStyle/>
          <a:p>
            <a:r>
              <a:rPr lang="en-US" dirty="0" smtClean="0"/>
              <a:t>Prime Minister of Italy Silvio Berlusconi refused foreign aid for the emergency, saying that Italians were "proud people" &amp; had sufficient resources to deal with the </a:t>
            </a:r>
            <a:r>
              <a:rPr lang="en-US" dirty="0" err="1" smtClean="0"/>
              <a:t>crisis.However</a:t>
            </a:r>
            <a:r>
              <a:rPr lang="en-US" dirty="0" smtClean="0"/>
              <a:t> he singled out the United States, announcing that he would accept aid for reconstruction</a:t>
            </a:r>
            <a:endParaRPr lang="en-US" dirty="0"/>
          </a:p>
        </p:txBody>
      </p:sp>
    </p:spTree>
    <p:extLst>
      <p:ext uri="{BB962C8B-B14F-4D97-AF65-F5344CB8AC3E}">
        <p14:creationId xmlns:p14="http://schemas.microsoft.com/office/powerpoint/2010/main" val="2614403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150666"/>
            <a:ext cx="5333552" cy="2123658"/>
          </a:xfrm>
          <a:prstGeom prst="rect">
            <a:avLst/>
          </a:prstGeom>
          <a:noFill/>
        </p:spPr>
        <p:txBody>
          <a:bodyPr wrap="square" rtlCol="0">
            <a:spAutoFit/>
          </a:bodyPr>
          <a:lstStyle/>
          <a:p>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HAZARDS &amp; DISASTERS: HUMAN INDUCED HAZARD</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152400" y="2606106"/>
            <a:ext cx="5333552" cy="2800767"/>
          </a:xfrm>
          <a:prstGeom prst="rect">
            <a:avLst/>
          </a:prstGeom>
          <a:noFill/>
        </p:spPr>
        <p:txBody>
          <a:bodyPr wrap="square" rtlCol="0">
            <a:spAutoFit/>
          </a:bodyPr>
          <a:lstStyle/>
          <a:p>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GLOBAL INTERACTIONS: TRANSBOUNDARY POLLUTION</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4205055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4572000" cy="738664"/>
          </a:xfrm>
          <a:prstGeom prst="rect">
            <a:avLst/>
          </a:prstGeom>
          <a:noFill/>
        </p:spPr>
        <p:txBody>
          <a:bodyPr wrap="square" rtlCol="0">
            <a:spAutoFit/>
          </a:bodyPr>
          <a:lstStyle/>
          <a:p>
            <a:r>
              <a:rPr lang="en-US" sz="2100" b="1" dirty="0" smtClean="0"/>
              <a:t>CHERNOBYL PLANT PRIPYAT UKRAINE (FORMER USSR) 26</a:t>
            </a:r>
            <a:r>
              <a:rPr lang="en-US" sz="2100" b="1" baseline="30000" dirty="0" smtClean="0"/>
              <a:t>TH</a:t>
            </a:r>
            <a:r>
              <a:rPr lang="en-US" sz="2100" b="1" dirty="0" smtClean="0"/>
              <a:t> APRIL 1986 </a:t>
            </a:r>
            <a:endParaRPr lang="en-US" sz="2100" b="1" dirty="0"/>
          </a:p>
        </p:txBody>
      </p:sp>
      <p:sp>
        <p:nvSpPr>
          <p:cNvPr id="6" name="Rectangle 5"/>
          <p:cNvSpPr/>
          <p:nvPr/>
        </p:nvSpPr>
        <p:spPr>
          <a:xfrm>
            <a:off x="4572000" y="0"/>
            <a:ext cx="4572000" cy="2031325"/>
          </a:xfrm>
          <a:prstGeom prst="rect">
            <a:avLst/>
          </a:prstGeom>
          <a:ln w="12700">
            <a:solidFill>
              <a:schemeClr val="tx1"/>
            </a:solidFill>
          </a:ln>
        </p:spPr>
        <p:txBody>
          <a:bodyPr>
            <a:spAutoFit/>
          </a:bodyPr>
          <a:lstStyle/>
          <a:p>
            <a:r>
              <a:rPr lang="en-US" dirty="0" smtClean="0"/>
              <a:t>The battle to contain the contamination and avert a greater catastrophe ultimately involved over 500,000 workers and cost an estimated 18 billion rubles. The official Soviet casualty count of 31 deaths has been disputed, and long-term effects such as cancers and deformities are still being accounted for.</a:t>
            </a:r>
            <a:endParaRPr lang="en-US" dirty="0"/>
          </a:p>
        </p:txBody>
      </p:sp>
      <p:sp>
        <p:nvSpPr>
          <p:cNvPr id="7" name="Rectangle 6"/>
          <p:cNvSpPr/>
          <p:nvPr/>
        </p:nvSpPr>
        <p:spPr>
          <a:xfrm>
            <a:off x="0" y="969697"/>
            <a:ext cx="4572000" cy="1754327"/>
          </a:xfrm>
          <a:prstGeom prst="rect">
            <a:avLst/>
          </a:prstGeom>
          <a:ln w="12700">
            <a:solidFill>
              <a:schemeClr val="tx1"/>
            </a:solidFill>
          </a:ln>
        </p:spPr>
        <p:txBody>
          <a:bodyPr>
            <a:spAutoFit/>
          </a:bodyPr>
          <a:lstStyle/>
          <a:p>
            <a:r>
              <a:rPr lang="en-US" dirty="0" smtClean="0"/>
              <a:t>There was a sudden and unexpected power surge, and when an emergency shutdown was attempted, an exponentially larger spike in power output occurred, which led to a reactor vessel rupture and a series of steam explosions.</a:t>
            </a:r>
            <a:endParaRPr lang="en-US" dirty="0"/>
          </a:p>
        </p:txBody>
      </p:sp>
      <p:sp>
        <p:nvSpPr>
          <p:cNvPr id="8" name="Rectangle 7"/>
          <p:cNvSpPr/>
          <p:nvPr/>
        </p:nvSpPr>
        <p:spPr>
          <a:xfrm>
            <a:off x="0" y="2734258"/>
            <a:ext cx="4572000" cy="1477328"/>
          </a:xfrm>
          <a:prstGeom prst="rect">
            <a:avLst/>
          </a:prstGeom>
          <a:ln w="12700">
            <a:solidFill>
              <a:schemeClr val="tx1"/>
            </a:solidFill>
          </a:ln>
        </p:spPr>
        <p:txBody>
          <a:bodyPr>
            <a:spAutoFit/>
          </a:bodyPr>
          <a:lstStyle/>
          <a:p>
            <a:r>
              <a:rPr lang="en-US" dirty="0" smtClean="0"/>
              <a:t>The resulting fire sent a plume of highly radioactive fallout into the atmosphere and over an extensive geographical area, including </a:t>
            </a:r>
            <a:r>
              <a:rPr lang="en-US" dirty="0" err="1" smtClean="0"/>
              <a:t>Pripyat</a:t>
            </a:r>
            <a:r>
              <a:rPr lang="en-US" dirty="0" smtClean="0"/>
              <a:t>. The plume drifted over large parts of the western Soviet Union and Europe.</a:t>
            </a:r>
            <a:endParaRPr lang="en-US" dirty="0"/>
          </a:p>
        </p:txBody>
      </p:sp>
      <p:sp>
        <p:nvSpPr>
          <p:cNvPr id="9" name="Rectangle 8"/>
          <p:cNvSpPr/>
          <p:nvPr/>
        </p:nvSpPr>
        <p:spPr>
          <a:xfrm>
            <a:off x="4572000" y="2082852"/>
            <a:ext cx="4572000" cy="1754327"/>
          </a:xfrm>
          <a:prstGeom prst="rect">
            <a:avLst/>
          </a:prstGeom>
          <a:ln w="12700">
            <a:solidFill>
              <a:schemeClr val="tx1"/>
            </a:solidFill>
          </a:ln>
        </p:spPr>
        <p:txBody>
          <a:bodyPr>
            <a:spAutoFit/>
          </a:bodyPr>
          <a:lstStyle/>
          <a:p>
            <a:r>
              <a:rPr lang="en-US" dirty="0" smtClean="0"/>
              <a:t>From 1986 to 2000, 350,400 people were evacuated and resettled from the most severely contaminated areas of Belarus, Russia, and Ukraine. According to official post-Soviet data, about 60% of the fallout landed in Belarus.</a:t>
            </a:r>
            <a:endParaRPr lang="en-US" dirty="0"/>
          </a:p>
        </p:txBody>
      </p:sp>
      <p:sp>
        <p:nvSpPr>
          <p:cNvPr id="10" name="Rectangle 9"/>
          <p:cNvSpPr/>
          <p:nvPr/>
        </p:nvSpPr>
        <p:spPr>
          <a:xfrm>
            <a:off x="0" y="4272677"/>
            <a:ext cx="4572000" cy="2585323"/>
          </a:xfrm>
          <a:prstGeom prst="rect">
            <a:avLst/>
          </a:prstGeom>
          <a:ln w="12700">
            <a:solidFill>
              <a:schemeClr val="tx1"/>
            </a:solidFill>
          </a:ln>
        </p:spPr>
        <p:txBody>
          <a:bodyPr>
            <a:spAutoFit/>
          </a:bodyPr>
          <a:lstStyle/>
          <a:p>
            <a:r>
              <a:rPr lang="en-US" dirty="0" smtClean="0"/>
              <a:t>The Union of Concerned Scientists estimates that, among the hundreds of millions of people living in broader geographical areas, there will be 50,000 excess cancer cases resulting in 25,000 excess cancer deaths. For this broader group, the 2006 TORCH report predicts 30,000 to 60,000 excess cancer deaths, and a Greenpeace report puts the figure at 200,000 or more.</a:t>
            </a:r>
            <a:endParaRPr lang="en-US" dirty="0"/>
          </a:p>
        </p:txBody>
      </p:sp>
      <p:sp>
        <p:nvSpPr>
          <p:cNvPr id="11" name="Rectangle 10"/>
          <p:cNvSpPr/>
          <p:nvPr/>
        </p:nvSpPr>
        <p:spPr>
          <a:xfrm>
            <a:off x="4572000" y="3837179"/>
            <a:ext cx="4572000" cy="1754327"/>
          </a:xfrm>
          <a:prstGeom prst="rect">
            <a:avLst/>
          </a:prstGeom>
          <a:ln w="12700">
            <a:solidFill>
              <a:schemeClr val="tx1"/>
            </a:solidFill>
          </a:ln>
        </p:spPr>
        <p:txBody>
          <a:bodyPr>
            <a:spAutoFit/>
          </a:bodyPr>
          <a:lstStyle/>
          <a:p>
            <a:r>
              <a:rPr lang="en-US" dirty="0" smtClean="0"/>
              <a:t>Contamination from the Chernobyl accident was scattered irregularly depending on weather conditions, much of it deposited on mountainous regions such as the Alps, Wales and the Scottish Highlands, where </a:t>
            </a:r>
            <a:r>
              <a:rPr lang="en-US" dirty="0" err="1" smtClean="0"/>
              <a:t>adibatic</a:t>
            </a:r>
            <a:r>
              <a:rPr lang="en-US" dirty="0" smtClean="0"/>
              <a:t> cooling caused rainfall. </a:t>
            </a:r>
            <a:endParaRPr lang="en-US" dirty="0"/>
          </a:p>
        </p:txBody>
      </p:sp>
      <p:sp>
        <p:nvSpPr>
          <p:cNvPr id="12" name="Rectangle 11"/>
          <p:cNvSpPr/>
          <p:nvPr/>
        </p:nvSpPr>
        <p:spPr>
          <a:xfrm>
            <a:off x="4572000" y="5657671"/>
            <a:ext cx="4572000" cy="1200329"/>
          </a:xfrm>
          <a:prstGeom prst="rect">
            <a:avLst/>
          </a:prstGeom>
          <a:ln w="12700">
            <a:solidFill>
              <a:schemeClr val="tx1"/>
            </a:solidFill>
          </a:ln>
        </p:spPr>
        <p:txBody>
          <a:bodyPr>
            <a:spAutoFit/>
          </a:bodyPr>
          <a:lstStyle/>
          <a:p>
            <a:r>
              <a:rPr lang="en-US" dirty="0" smtClean="0"/>
              <a:t>Western Europe, precautionary measures taken in response to the radiation included seemingly arbitrary regulations banning the importation of certain foods but not others.</a:t>
            </a:r>
            <a:endParaRPr lang="en-US" dirty="0"/>
          </a:p>
        </p:txBody>
      </p:sp>
    </p:spTree>
    <p:extLst>
      <p:ext uri="{BB962C8B-B14F-4D97-AF65-F5344CB8AC3E}">
        <p14:creationId xmlns:p14="http://schemas.microsoft.com/office/powerpoint/2010/main" val="372005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0"/>
            <a:ext cx="4041874" cy="2554545"/>
          </a:xfrm>
          <a:prstGeom prst="rect">
            <a:avLst/>
          </a:prstGeom>
          <a:noFill/>
        </p:spPr>
        <p:txBody>
          <a:bodyPr wrap="square" rtlCol="0">
            <a:spAutoFit/>
          </a:bodyPr>
          <a:lstStyle/>
          <a:p>
            <a:r>
              <a:rPr lang="en-US" sz="4000" b="1" dirty="0" smtClean="0"/>
              <a:t>URBAN ENVIRONMENTS: URBAN REGENERATION</a:t>
            </a:r>
            <a:endParaRPr lang="en-US" sz="4000" b="1" dirty="0"/>
          </a:p>
        </p:txBody>
      </p:sp>
    </p:spTree>
    <p:extLst>
      <p:ext uri="{BB962C8B-B14F-4D97-AF65-F5344CB8AC3E}">
        <p14:creationId xmlns:p14="http://schemas.microsoft.com/office/powerpoint/2010/main" val="2847920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0" y="0"/>
            <a:ext cx="4572000" cy="1200329"/>
          </a:xfrm>
          <a:prstGeom prst="rect">
            <a:avLst/>
          </a:prstGeom>
          <a:ln w="12700">
            <a:solidFill>
              <a:schemeClr val="tx1"/>
            </a:solidFill>
          </a:ln>
        </p:spPr>
        <p:txBody>
          <a:bodyPr>
            <a:spAutoFit/>
          </a:bodyPr>
          <a:lstStyle/>
          <a:p>
            <a:r>
              <a:rPr lang="en-US" dirty="0" smtClean="0"/>
              <a:t>The borough of </a:t>
            </a:r>
            <a:r>
              <a:rPr lang="en-US" dirty="0" err="1" smtClean="0"/>
              <a:t>Newham</a:t>
            </a:r>
            <a:r>
              <a:rPr lang="en-US" dirty="0" smtClean="0"/>
              <a:t> has a population of about 270,000. The population is very diverse, with only about 32% white British and the rest a mix of ethnic groups</a:t>
            </a:r>
            <a:endParaRPr lang="en-US" dirty="0"/>
          </a:p>
        </p:txBody>
      </p:sp>
      <p:sp>
        <p:nvSpPr>
          <p:cNvPr id="6" name="Rectangle 5"/>
          <p:cNvSpPr/>
          <p:nvPr/>
        </p:nvSpPr>
        <p:spPr>
          <a:xfrm>
            <a:off x="0" y="-21524"/>
            <a:ext cx="4572000" cy="1200329"/>
          </a:xfrm>
          <a:prstGeom prst="rect">
            <a:avLst/>
          </a:prstGeom>
          <a:ln w="12700">
            <a:solidFill>
              <a:schemeClr val="tx1"/>
            </a:solidFill>
          </a:ln>
        </p:spPr>
        <p:txBody>
          <a:bodyPr>
            <a:spAutoFit/>
          </a:bodyPr>
          <a:lstStyle/>
          <a:p>
            <a:r>
              <a:rPr lang="en-US" dirty="0" smtClean="0"/>
              <a:t>The employment rate in </a:t>
            </a:r>
            <a:r>
              <a:rPr lang="en-US" dirty="0" err="1" smtClean="0"/>
              <a:t>Newham</a:t>
            </a:r>
            <a:r>
              <a:rPr lang="en-US" dirty="0" smtClean="0"/>
              <a:t> is only 56.2% (6.5% London average). The number of </a:t>
            </a:r>
            <a:r>
              <a:rPr lang="en-US" dirty="0" err="1" smtClean="0"/>
              <a:t>Newham</a:t>
            </a:r>
            <a:r>
              <a:rPr lang="en-US" dirty="0" smtClean="0"/>
              <a:t> residents on job seekers allowance is 6.3%, compared to the UK average of 3.5%.</a:t>
            </a:r>
            <a:endParaRPr lang="en-US" dirty="0"/>
          </a:p>
        </p:txBody>
      </p:sp>
      <p:sp>
        <p:nvSpPr>
          <p:cNvPr id="7" name="Rectangle 6"/>
          <p:cNvSpPr/>
          <p:nvPr/>
        </p:nvSpPr>
        <p:spPr>
          <a:xfrm>
            <a:off x="4572000" y="1235436"/>
            <a:ext cx="4572000" cy="923330"/>
          </a:xfrm>
          <a:prstGeom prst="rect">
            <a:avLst/>
          </a:prstGeom>
          <a:ln w="12700">
            <a:solidFill>
              <a:schemeClr val="tx1"/>
            </a:solidFill>
          </a:ln>
        </p:spPr>
        <p:txBody>
          <a:bodyPr>
            <a:spAutoFit/>
          </a:bodyPr>
          <a:lstStyle/>
          <a:p>
            <a:r>
              <a:rPr lang="en-US" dirty="0" err="1" smtClean="0"/>
              <a:t>Newham</a:t>
            </a:r>
            <a:r>
              <a:rPr lang="en-US" dirty="0" smtClean="0"/>
              <a:t> has the 4th worst crime rate in London and the life expectancy is below the national average. </a:t>
            </a:r>
            <a:endParaRPr lang="en-US" dirty="0"/>
          </a:p>
        </p:txBody>
      </p:sp>
      <p:sp>
        <p:nvSpPr>
          <p:cNvPr id="8" name="Rectangle 7"/>
          <p:cNvSpPr/>
          <p:nvPr/>
        </p:nvSpPr>
        <p:spPr>
          <a:xfrm>
            <a:off x="0" y="1235436"/>
            <a:ext cx="4572000" cy="1200329"/>
          </a:xfrm>
          <a:prstGeom prst="rect">
            <a:avLst/>
          </a:prstGeom>
          <a:ln w="12700">
            <a:solidFill>
              <a:schemeClr val="tx1"/>
            </a:solidFill>
          </a:ln>
        </p:spPr>
        <p:txBody>
          <a:bodyPr>
            <a:spAutoFit/>
          </a:bodyPr>
          <a:lstStyle/>
          <a:p>
            <a:r>
              <a:rPr lang="en-US" dirty="0" smtClean="0"/>
              <a:t>It will create 9,000 new homes in the Olympic park (during the games the houses will be used for athletes). At least half of the houses will be low-cost affordable housing.</a:t>
            </a:r>
            <a:endParaRPr lang="en-US" dirty="0"/>
          </a:p>
        </p:txBody>
      </p:sp>
      <p:sp>
        <p:nvSpPr>
          <p:cNvPr id="9" name="Rectangle 8"/>
          <p:cNvSpPr/>
          <p:nvPr/>
        </p:nvSpPr>
        <p:spPr>
          <a:xfrm>
            <a:off x="4572000" y="2158766"/>
            <a:ext cx="4572000" cy="1754327"/>
          </a:xfrm>
          <a:prstGeom prst="rect">
            <a:avLst/>
          </a:prstGeom>
          <a:ln w="12700">
            <a:solidFill>
              <a:schemeClr val="tx1"/>
            </a:solidFill>
          </a:ln>
        </p:spPr>
        <p:txBody>
          <a:bodyPr>
            <a:spAutoFit/>
          </a:bodyPr>
          <a:lstStyle/>
          <a:p>
            <a:r>
              <a:rPr lang="en-US" dirty="0" smtClean="0"/>
              <a:t>In total 1,850km3 of polluted soil will be cleaned (left over from its industrial past)</a:t>
            </a:r>
          </a:p>
          <a:p>
            <a:r>
              <a:rPr lang="en-US" dirty="0" smtClean="0"/>
              <a:t>Transportation will be improved (DLR (Docklands Light Railway), East London Line (train line) and Eurostar (international train link to Brussels and Paris).</a:t>
            </a:r>
            <a:endParaRPr lang="en-US" dirty="0"/>
          </a:p>
        </p:txBody>
      </p:sp>
      <p:sp>
        <p:nvSpPr>
          <p:cNvPr id="10" name="Rectangle 9"/>
          <p:cNvSpPr/>
          <p:nvPr/>
        </p:nvSpPr>
        <p:spPr>
          <a:xfrm>
            <a:off x="0" y="2540622"/>
            <a:ext cx="4572000" cy="2031325"/>
          </a:xfrm>
          <a:prstGeom prst="rect">
            <a:avLst/>
          </a:prstGeom>
          <a:ln w="12700">
            <a:solidFill>
              <a:schemeClr val="tx1"/>
            </a:solidFill>
          </a:ln>
        </p:spPr>
        <p:txBody>
          <a:bodyPr>
            <a:spAutoFit/>
          </a:bodyPr>
          <a:lstStyle/>
          <a:p>
            <a:r>
              <a:rPr lang="en-US" dirty="0" smtClean="0"/>
              <a:t>12,000 new permanent jobs will be created (managing new facilities, working in hotels and new transport links, etc.). Thousands more temporary jobs will be created during the games.</a:t>
            </a:r>
          </a:p>
          <a:p>
            <a:r>
              <a:rPr lang="en-US" dirty="0" smtClean="0"/>
              <a:t>A new media </a:t>
            </a:r>
            <a:r>
              <a:rPr lang="en-US" dirty="0" err="1" smtClean="0"/>
              <a:t>centre</a:t>
            </a:r>
            <a:r>
              <a:rPr lang="en-US" dirty="0" smtClean="0"/>
              <a:t> will be built that will remain after the games for creative arts</a:t>
            </a:r>
            <a:endParaRPr lang="en-US" dirty="0"/>
          </a:p>
        </p:txBody>
      </p:sp>
      <p:sp>
        <p:nvSpPr>
          <p:cNvPr id="11" name="Rectangle 10"/>
          <p:cNvSpPr/>
          <p:nvPr/>
        </p:nvSpPr>
        <p:spPr>
          <a:xfrm>
            <a:off x="4572000" y="3913093"/>
            <a:ext cx="4572000" cy="1477328"/>
          </a:xfrm>
          <a:prstGeom prst="rect">
            <a:avLst/>
          </a:prstGeom>
          <a:ln w="12700">
            <a:solidFill>
              <a:schemeClr val="tx1"/>
            </a:solidFill>
          </a:ln>
        </p:spPr>
        <p:txBody>
          <a:bodyPr>
            <a:spAutoFit/>
          </a:bodyPr>
          <a:lstStyle/>
          <a:p>
            <a:r>
              <a:rPr lang="en-US" dirty="0" smtClean="0"/>
              <a:t>The positive multiplier effect will attract new businesses e.g. restaurants, sports shops, etc. to </a:t>
            </a:r>
            <a:r>
              <a:rPr lang="en-US" dirty="0" err="1" smtClean="0"/>
              <a:t>Newham</a:t>
            </a:r>
            <a:r>
              <a:rPr lang="en-US" dirty="0" smtClean="0"/>
              <a:t>. Also money earned by the 12,000 extra people of jobs will be circulated in the local economy.</a:t>
            </a:r>
            <a:endParaRPr lang="en-US" dirty="0"/>
          </a:p>
        </p:txBody>
      </p:sp>
      <p:sp>
        <p:nvSpPr>
          <p:cNvPr id="12" name="Rectangle 11"/>
          <p:cNvSpPr/>
          <p:nvPr/>
        </p:nvSpPr>
        <p:spPr>
          <a:xfrm>
            <a:off x="4572000" y="5396967"/>
            <a:ext cx="4572000" cy="1477328"/>
          </a:xfrm>
          <a:prstGeom prst="rect">
            <a:avLst/>
          </a:prstGeom>
          <a:ln w="12700">
            <a:solidFill>
              <a:schemeClr val="tx1"/>
            </a:solidFill>
          </a:ln>
        </p:spPr>
        <p:txBody>
          <a:bodyPr>
            <a:spAutoFit/>
          </a:bodyPr>
          <a:lstStyle/>
          <a:p>
            <a:r>
              <a:rPr lang="en-US" dirty="0" smtClean="0"/>
              <a:t>the GDP impact of London 2012 could reach £16.5bn. That's an impact driven largely by construction, as contracts for the building of the Olympic venues have filtered through to businesses across the UK.</a:t>
            </a:r>
            <a:endParaRPr lang="en-US" dirty="0"/>
          </a:p>
        </p:txBody>
      </p:sp>
      <p:sp>
        <p:nvSpPr>
          <p:cNvPr id="13" name="Rectangle 12"/>
          <p:cNvSpPr/>
          <p:nvPr/>
        </p:nvSpPr>
        <p:spPr>
          <a:xfrm>
            <a:off x="0" y="4558591"/>
            <a:ext cx="4572000" cy="2308324"/>
          </a:xfrm>
          <a:prstGeom prst="rect">
            <a:avLst/>
          </a:prstGeom>
          <a:ln w="12700">
            <a:solidFill>
              <a:schemeClr val="tx1"/>
            </a:solidFill>
          </a:ln>
        </p:spPr>
        <p:txBody>
          <a:bodyPr>
            <a:spAutoFit/>
          </a:bodyPr>
          <a:lstStyle/>
          <a:p>
            <a:r>
              <a:rPr lang="en-US" dirty="0" smtClean="0"/>
              <a:t>Clearance of settlements, firms and sporting activities: The Clays Lane Peabody Estate (formerly Housing Co-operative) was removed for the event with the displacement of 425 tenants, along with two Gypsy and Traveller sites, 209 Lower Lea Valley businesses (nearly 5,000 jobs dispersed from the area), and the Manor Gardens Society Allotments. </a:t>
            </a:r>
            <a:endParaRPr lang="en-US" dirty="0"/>
          </a:p>
        </p:txBody>
      </p:sp>
    </p:spTree>
    <p:extLst>
      <p:ext uri="{BB962C8B-B14F-4D97-AF65-F5344CB8AC3E}">
        <p14:creationId xmlns:p14="http://schemas.microsoft.com/office/powerpoint/2010/main" val="2085437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0801" y="-1"/>
            <a:ext cx="9134557" cy="6858001"/>
          </a:xfrm>
          <a:prstGeom prst="rect">
            <a:avLst/>
          </a:prstGeom>
        </p:spPr>
      </p:pic>
      <p:sp>
        <p:nvSpPr>
          <p:cNvPr id="5" name="TextBox 4"/>
          <p:cNvSpPr txBox="1"/>
          <p:nvPr/>
        </p:nvSpPr>
        <p:spPr>
          <a:xfrm>
            <a:off x="688895" y="2625896"/>
            <a:ext cx="4563927" cy="3046988"/>
          </a:xfrm>
          <a:prstGeom prst="rect">
            <a:avLst/>
          </a:prstGeom>
          <a:noFill/>
        </p:spPr>
        <p:txBody>
          <a:bodyPr wrap="square" rtlCol="0">
            <a:spAutoFit/>
          </a:bodyPr>
          <a:lstStyle/>
          <a:p>
            <a:r>
              <a:rPr 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POPULATIONS IN TRANSITION: UK AGEING POPULATION</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507072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2274"/>
            <a:ext cx="4572000" cy="1200329"/>
          </a:xfrm>
          <a:prstGeom prst="rect">
            <a:avLst/>
          </a:prstGeom>
          <a:ln w="12700">
            <a:solidFill>
              <a:schemeClr val="tx1"/>
            </a:solidFill>
          </a:ln>
        </p:spPr>
        <p:txBody>
          <a:bodyPr>
            <a:spAutoFit/>
          </a:bodyPr>
          <a:lstStyle/>
          <a:p>
            <a:r>
              <a:rPr lang="en-US" dirty="0"/>
              <a:t>According to recent estimates, the number of people over 60 could rise by 40% in the next 30 years, although there is much dispute about the figures.</a:t>
            </a:r>
          </a:p>
        </p:txBody>
      </p:sp>
      <p:sp>
        <p:nvSpPr>
          <p:cNvPr id="5" name="Rectangle 4"/>
          <p:cNvSpPr/>
          <p:nvPr/>
        </p:nvSpPr>
        <p:spPr>
          <a:xfrm>
            <a:off x="4572000" y="52274"/>
            <a:ext cx="4572000" cy="1754327"/>
          </a:xfrm>
          <a:prstGeom prst="rect">
            <a:avLst/>
          </a:prstGeom>
          <a:ln w="12700">
            <a:solidFill>
              <a:schemeClr val="tx1"/>
            </a:solidFill>
          </a:ln>
        </p:spPr>
        <p:txBody>
          <a:bodyPr>
            <a:spAutoFit/>
          </a:bodyPr>
          <a:lstStyle/>
          <a:p>
            <a:r>
              <a:rPr lang="en-US" dirty="0"/>
              <a:t>With people living longer and longer because of medical and other advances, health experts believe the number of people suffering from debilitating conditions such as cancer and heart disease will grow and could mean a rising demand for nursing care.</a:t>
            </a:r>
          </a:p>
        </p:txBody>
      </p:sp>
      <p:sp>
        <p:nvSpPr>
          <p:cNvPr id="6" name="Rectangle 5"/>
          <p:cNvSpPr/>
          <p:nvPr/>
        </p:nvSpPr>
        <p:spPr>
          <a:xfrm>
            <a:off x="0" y="1403269"/>
            <a:ext cx="4572000" cy="1477328"/>
          </a:xfrm>
          <a:prstGeom prst="rect">
            <a:avLst/>
          </a:prstGeom>
          <a:ln w="12700">
            <a:solidFill>
              <a:schemeClr val="tx1"/>
            </a:solidFill>
          </a:ln>
        </p:spPr>
        <p:txBody>
          <a:bodyPr>
            <a:spAutoFit/>
          </a:bodyPr>
          <a:lstStyle/>
          <a:p>
            <a:r>
              <a:rPr lang="en-US" dirty="0"/>
              <a:t>In the UK, heart expert Professor Michael Marmot has warned that there could be "a huge increase in the number of people suffering from coronary heart disease" in the next century.</a:t>
            </a:r>
          </a:p>
        </p:txBody>
      </p:sp>
      <p:sp>
        <p:nvSpPr>
          <p:cNvPr id="7" name="Rectangle 6"/>
          <p:cNvSpPr/>
          <p:nvPr/>
        </p:nvSpPr>
        <p:spPr>
          <a:xfrm>
            <a:off x="4572000" y="2141933"/>
            <a:ext cx="4572000" cy="1477328"/>
          </a:xfrm>
          <a:prstGeom prst="rect">
            <a:avLst/>
          </a:prstGeom>
          <a:ln w="12700">
            <a:solidFill>
              <a:schemeClr val="tx1"/>
            </a:solidFill>
          </a:ln>
        </p:spPr>
        <p:txBody>
          <a:bodyPr>
            <a:spAutoFit/>
          </a:bodyPr>
          <a:lstStyle/>
          <a:p>
            <a:r>
              <a:rPr lang="en-US" dirty="0"/>
              <a:t>A recent Help the Aged report says: "Without a boost in those services which support independence, there is likely to be increasing pressure on those that cater for dependence: our hospitals, nursing and residential homes."</a:t>
            </a:r>
          </a:p>
        </p:txBody>
      </p:sp>
      <p:sp>
        <p:nvSpPr>
          <p:cNvPr id="8" name="Rectangle 7"/>
          <p:cNvSpPr/>
          <p:nvPr/>
        </p:nvSpPr>
        <p:spPr>
          <a:xfrm>
            <a:off x="0" y="3076990"/>
            <a:ext cx="4572000" cy="1200329"/>
          </a:xfrm>
          <a:prstGeom prst="rect">
            <a:avLst/>
          </a:prstGeom>
          <a:ln w="12700">
            <a:solidFill>
              <a:schemeClr val="tx1"/>
            </a:solidFill>
          </a:ln>
        </p:spPr>
        <p:txBody>
          <a:bodyPr>
            <a:spAutoFit/>
          </a:bodyPr>
          <a:lstStyle/>
          <a:p>
            <a:r>
              <a:rPr lang="en-US" dirty="0"/>
              <a:t>the budget deficit will climb higher and higher as those pensioners collect their retirement and medical benefits – all to be paid by a shrinking core of taxpayers.</a:t>
            </a:r>
          </a:p>
        </p:txBody>
      </p:sp>
      <p:sp>
        <p:nvSpPr>
          <p:cNvPr id="9" name="Rectangle 8"/>
          <p:cNvSpPr/>
          <p:nvPr/>
        </p:nvSpPr>
        <p:spPr>
          <a:xfrm>
            <a:off x="0" y="4505235"/>
            <a:ext cx="4572000" cy="2308324"/>
          </a:xfrm>
          <a:prstGeom prst="rect">
            <a:avLst/>
          </a:prstGeom>
          <a:ln w="12700">
            <a:solidFill>
              <a:schemeClr val="tx1"/>
            </a:solidFill>
          </a:ln>
        </p:spPr>
        <p:txBody>
          <a:bodyPr>
            <a:spAutoFit/>
          </a:bodyPr>
          <a:lstStyle/>
          <a:p>
            <a:r>
              <a:rPr lang="en-US" dirty="0" smtClean="0"/>
              <a:t>Increasing the age of retirement is a politically and socially controversial policy. The UK government looks set to introduce this in the near future. Under current government policy, the state pension age for women will gradually rise from 60 to 65 between 2010 and 2020. For both men and women it will rise further, from 65 to 68, between 2024 and 2046.</a:t>
            </a:r>
            <a:endParaRPr lang="en-US" dirty="0"/>
          </a:p>
        </p:txBody>
      </p:sp>
      <p:sp>
        <p:nvSpPr>
          <p:cNvPr id="10" name="Rectangle 9"/>
          <p:cNvSpPr/>
          <p:nvPr/>
        </p:nvSpPr>
        <p:spPr>
          <a:xfrm>
            <a:off x="4572000" y="4029034"/>
            <a:ext cx="4572000" cy="2585323"/>
          </a:xfrm>
          <a:prstGeom prst="rect">
            <a:avLst/>
          </a:prstGeom>
          <a:ln w="12700">
            <a:solidFill>
              <a:schemeClr val="tx1"/>
            </a:solidFill>
          </a:ln>
        </p:spPr>
        <p:txBody>
          <a:bodyPr>
            <a:spAutoFit/>
          </a:bodyPr>
          <a:lstStyle/>
          <a:p>
            <a:r>
              <a:rPr lang="en-US" dirty="0" smtClean="0"/>
              <a:t>further option is the immigration of skilled </a:t>
            </a:r>
            <a:r>
              <a:rPr lang="en-US" dirty="0" err="1" smtClean="0"/>
              <a:t>labour</a:t>
            </a:r>
            <a:r>
              <a:rPr lang="en-US" dirty="0" smtClean="0"/>
              <a:t>, which can help boost the </a:t>
            </a:r>
            <a:r>
              <a:rPr lang="en-US" dirty="0" err="1" smtClean="0"/>
              <a:t>labour</a:t>
            </a:r>
            <a:r>
              <a:rPr lang="en-US" dirty="0" smtClean="0"/>
              <a:t> market in general or specific types of skilled </a:t>
            </a:r>
            <a:r>
              <a:rPr lang="en-US" dirty="0" err="1" smtClean="0"/>
              <a:t>labour</a:t>
            </a:r>
            <a:r>
              <a:rPr lang="en-US" dirty="0" smtClean="0"/>
              <a:t>. But Britain would be required to drastically increase its current level of immigration of economically active workers to offset the impact of demographic change. This could certainly add further stress to an already controversial area of political debate. </a:t>
            </a:r>
            <a:endParaRPr lang="en-US" dirty="0"/>
          </a:p>
        </p:txBody>
      </p:sp>
    </p:spTree>
    <p:extLst>
      <p:ext uri="{BB962C8B-B14F-4D97-AF65-F5344CB8AC3E}">
        <p14:creationId xmlns:p14="http://schemas.microsoft.com/office/powerpoint/2010/main" val="3889217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244338" cy="6858000"/>
          </a:xfrm>
          <a:prstGeom prst="rect">
            <a:avLst/>
          </a:prstGeom>
        </p:spPr>
      </p:pic>
      <p:sp>
        <p:nvSpPr>
          <p:cNvPr id="5" name="TextBox 4"/>
          <p:cNvSpPr txBox="1"/>
          <p:nvPr/>
        </p:nvSpPr>
        <p:spPr>
          <a:xfrm>
            <a:off x="3466001" y="581141"/>
            <a:ext cx="3573641" cy="2554545"/>
          </a:xfrm>
          <a:prstGeom prst="rect">
            <a:avLst/>
          </a:prstGeom>
          <a:noFill/>
        </p:spPr>
        <p:txBody>
          <a:bodyPr wrap="square" rtlCol="0">
            <a:spAutoFit/>
          </a:bodyPr>
          <a:lstStyle/>
          <a:p>
            <a:r>
              <a:rPr lang="en-US" sz="4000" b="1" dirty="0" smtClean="0"/>
              <a:t>POPULATIONS IN TRANSITION: PRONATAL POLICY</a:t>
            </a:r>
            <a:endParaRPr lang="en-US" sz="4000" b="1" dirty="0"/>
          </a:p>
        </p:txBody>
      </p:sp>
    </p:spTree>
    <p:extLst>
      <p:ext uri="{BB962C8B-B14F-4D97-AF65-F5344CB8AC3E}">
        <p14:creationId xmlns:p14="http://schemas.microsoft.com/office/powerpoint/2010/main" val="2185777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5727"/>
            <a:ext cx="4572000" cy="2031325"/>
          </a:xfrm>
          <a:prstGeom prst="rect">
            <a:avLst/>
          </a:prstGeom>
          <a:ln w="12700">
            <a:solidFill>
              <a:schemeClr val="tx1"/>
            </a:solidFill>
          </a:ln>
        </p:spPr>
        <p:txBody>
          <a:bodyPr>
            <a:spAutoFit/>
          </a:bodyPr>
          <a:lstStyle/>
          <a:p>
            <a:r>
              <a:rPr lang="en-US" dirty="0" smtClean="0"/>
              <a:t>In May, Vladimir Putin, alarmed at Russia's declining population , which is falling thanks to short life expectancy and a plummeting birthrate (1.17 children per woman, down from about 2 in 1990), offered  a bonus of 250,000 rubles (about $9,200) to women who would have a second child.</a:t>
            </a:r>
            <a:endParaRPr lang="en-US" dirty="0"/>
          </a:p>
        </p:txBody>
      </p:sp>
      <p:sp>
        <p:nvSpPr>
          <p:cNvPr id="5" name="Rectangle 4"/>
          <p:cNvSpPr/>
          <p:nvPr/>
        </p:nvSpPr>
        <p:spPr>
          <a:xfrm>
            <a:off x="4800734" y="67120"/>
            <a:ext cx="4343265" cy="1477328"/>
          </a:xfrm>
          <a:prstGeom prst="rect">
            <a:avLst/>
          </a:prstGeom>
          <a:ln w="12700">
            <a:solidFill>
              <a:schemeClr val="tx1"/>
            </a:solidFill>
          </a:ln>
        </p:spPr>
        <p:txBody>
          <a:bodyPr wrap="square">
            <a:spAutoFit/>
          </a:bodyPr>
          <a:lstStyle/>
          <a:p>
            <a:r>
              <a:rPr lang="en-US" dirty="0" smtClean="0"/>
              <a:t>giving a Russian $9,200 in cash is like giving an American $36,112. Would that be enough to convince lots of Americans to assume the financial responsibilities associated with an additional child?</a:t>
            </a:r>
            <a:endParaRPr lang="en-US" dirty="0"/>
          </a:p>
        </p:txBody>
      </p:sp>
      <p:sp>
        <p:nvSpPr>
          <p:cNvPr id="6" name="Rectangle 5"/>
          <p:cNvSpPr/>
          <p:nvPr/>
        </p:nvSpPr>
        <p:spPr>
          <a:xfrm>
            <a:off x="0" y="2149791"/>
            <a:ext cx="4572000" cy="2308324"/>
          </a:xfrm>
          <a:prstGeom prst="rect">
            <a:avLst/>
          </a:prstGeom>
          <a:ln w="12700">
            <a:solidFill>
              <a:schemeClr val="tx1"/>
            </a:solidFill>
          </a:ln>
        </p:spPr>
        <p:txBody>
          <a:bodyPr>
            <a:spAutoFit/>
          </a:bodyPr>
          <a:lstStyle/>
          <a:p>
            <a:r>
              <a:rPr lang="en-US" dirty="0" smtClean="0"/>
              <a:t>in 2000, Russia achieved what Russians consider a dubious milestone, deaths (2,225,300) outnumbered births (1,266,800) by an astounding 958,500. The crude birth rate had sunk to 8.7 births per 1,000 population. Along with a crude death rate of 15.3, natural increase hit an all-time low of –6.6 per 1,000, or –0.7 percent rounded off. </a:t>
            </a:r>
            <a:endParaRPr lang="en-US" dirty="0"/>
          </a:p>
        </p:txBody>
      </p:sp>
      <p:sp>
        <p:nvSpPr>
          <p:cNvPr id="7" name="Rectangle 6"/>
          <p:cNvSpPr/>
          <p:nvPr/>
        </p:nvSpPr>
        <p:spPr>
          <a:xfrm>
            <a:off x="4800734" y="2178041"/>
            <a:ext cx="4343266" cy="1754327"/>
          </a:xfrm>
          <a:prstGeom prst="rect">
            <a:avLst/>
          </a:prstGeom>
          <a:ln w="12700">
            <a:solidFill>
              <a:schemeClr val="tx1"/>
            </a:solidFill>
          </a:ln>
        </p:spPr>
        <p:txBody>
          <a:bodyPr wrap="square">
            <a:spAutoFit/>
          </a:bodyPr>
          <a:lstStyle/>
          <a:p>
            <a:r>
              <a:rPr lang="en-US" dirty="0" smtClean="0"/>
              <a:t>The program must have worked since births in 2007 jumped to 1,610,100 from 1,479,600 the previous year and have rising ever since. This is one of the very few “success stories” in the industrialized countries’ efforts to raise the birth rate.</a:t>
            </a:r>
            <a:endParaRPr lang="en-US" dirty="0"/>
          </a:p>
        </p:txBody>
      </p:sp>
      <p:sp>
        <p:nvSpPr>
          <p:cNvPr id="8" name="Rectangle 7"/>
          <p:cNvSpPr/>
          <p:nvPr/>
        </p:nvSpPr>
        <p:spPr>
          <a:xfrm>
            <a:off x="4800734" y="4825543"/>
            <a:ext cx="4343266" cy="1200329"/>
          </a:xfrm>
          <a:prstGeom prst="rect">
            <a:avLst/>
          </a:prstGeom>
          <a:ln w="12700">
            <a:solidFill>
              <a:schemeClr val="tx1"/>
            </a:solidFill>
          </a:ln>
        </p:spPr>
        <p:txBody>
          <a:bodyPr wrap="square">
            <a:spAutoFit/>
          </a:bodyPr>
          <a:lstStyle/>
          <a:p>
            <a:r>
              <a:rPr lang="en-US" dirty="0" smtClean="0"/>
              <a:t>The plan included longer maternity leave, increased child benefits and most notably a full USD 9000 payment to women opting to have a second child Brainerd (2006).</a:t>
            </a:r>
            <a:endParaRPr lang="en-US" dirty="0"/>
          </a:p>
        </p:txBody>
      </p:sp>
      <p:sp>
        <p:nvSpPr>
          <p:cNvPr id="9" name="Rectangle 8"/>
          <p:cNvSpPr/>
          <p:nvPr/>
        </p:nvSpPr>
        <p:spPr>
          <a:xfrm>
            <a:off x="0" y="4583162"/>
            <a:ext cx="4572000" cy="2308324"/>
          </a:xfrm>
          <a:prstGeom prst="rect">
            <a:avLst/>
          </a:prstGeom>
          <a:ln w="12700">
            <a:solidFill>
              <a:schemeClr val="tx1"/>
            </a:solidFill>
          </a:ln>
        </p:spPr>
        <p:txBody>
          <a:bodyPr>
            <a:spAutoFit/>
          </a:bodyPr>
          <a:lstStyle/>
          <a:p>
            <a:r>
              <a:rPr lang="en-US" dirty="0" smtClean="0"/>
              <a:t>Regardless of the permanency of recent years' improvement in fertility Russia cannot escape a rapid process of ageing. More than anything, this is why I so ardently argue against lumping Russia together with India and Brazil or more specifically; in Russia there is no positive demographic dividend in sight; rather what we have is a negative one.</a:t>
            </a:r>
            <a:endParaRPr lang="en-US" dirty="0"/>
          </a:p>
        </p:txBody>
      </p:sp>
    </p:spTree>
    <p:extLst>
      <p:ext uri="{BB962C8B-B14F-4D97-AF65-F5344CB8AC3E}">
        <p14:creationId xmlns:p14="http://schemas.microsoft.com/office/powerpoint/2010/main" val="1134845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86112" y="0"/>
            <a:ext cx="9057888" cy="1323439"/>
          </a:xfrm>
          <a:prstGeom prst="rect">
            <a:avLst/>
          </a:prstGeom>
          <a:noFill/>
        </p:spPr>
        <p:txBody>
          <a:bodyPr wrap="square" rtlCol="0">
            <a:spAutoFit/>
          </a:bodyPr>
          <a:lstStyle/>
          <a:p>
            <a:pPr algn="ctr"/>
            <a:r>
              <a:rPr lang="en-US" sz="4000" b="1" dirty="0" smtClean="0">
                <a:solidFill>
                  <a:srgbClr val="FFFFFF"/>
                </a:solidFill>
              </a:rPr>
              <a:t>GLOBAL INTERACTIONS &amp; WEALTH &amp; DISPARITIES EU TRADE BLOC</a:t>
            </a:r>
            <a:endParaRPr lang="en-US" sz="4000" b="1" dirty="0">
              <a:solidFill>
                <a:srgbClr val="FFFFFF"/>
              </a:solidFill>
            </a:endParaRPr>
          </a:p>
        </p:txBody>
      </p:sp>
    </p:spTree>
    <p:extLst>
      <p:ext uri="{BB962C8B-B14F-4D97-AF65-F5344CB8AC3E}">
        <p14:creationId xmlns:p14="http://schemas.microsoft.com/office/powerpoint/2010/main" val="1191826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940"/>
            <a:ext cx="4572000" cy="646331"/>
          </a:xfrm>
          <a:prstGeom prst="rect">
            <a:avLst/>
          </a:prstGeom>
          <a:ln w="12700">
            <a:solidFill>
              <a:schemeClr val="tx1"/>
            </a:solidFill>
          </a:ln>
        </p:spPr>
        <p:txBody>
          <a:bodyPr>
            <a:spAutoFit/>
          </a:bodyPr>
          <a:lstStyle/>
          <a:p>
            <a:r>
              <a:rPr lang="en-US" dirty="0" smtClean="0"/>
              <a:t>The EU is the world's biggest trading bloc consisting of 27 member states.</a:t>
            </a:r>
            <a:endParaRPr lang="en-US" dirty="0"/>
          </a:p>
        </p:txBody>
      </p:sp>
      <p:sp>
        <p:nvSpPr>
          <p:cNvPr id="5" name="Rectangle 4"/>
          <p:cNvSpPr/>
          <p:nvPr/>
        </p:nvSpPr>
        <p:spPr>
          <a:xfrm>
            <a:off x="4572000" y="0"/>
            <a:ext cx="4572000" cy="923330"/>
          </a:xfrm>
          <a:prstGeom prst="rect">
            <a:avLst/>
          </a:prstGeom>
          <a:ln w="12700">
            <a:solidFill>
              <a:schemeClr val="tx1"/>
            </a:solidFill>
          </a:ln>
        </p:spPr>
        <p:txBody>
          <a:bodyPr>
            <a:spAutoFit/>
          </a:bodyPr>
          <a:lstStyle/>
          <a:p>
            <a:r>
              <a:rPr lang="en-US" dirty="0" smtClean="0"/>
              <a:t>One aim of the EU was to create a single market where goods, money and people could travel freely between member states.</a:t>
            </a:r>
            <a:endParaRPr lang="en-US" dirty="0"/>
          </a:p>
        </p:txBody>
      </p:sp>
      <p:sp>
        <p:nvSpPr>
          <p:cNvPr id="6" name="Rectangle 5"/>
          <p:cNvSpPr/>
          <p:nvPr/>
        </p:nvSpPr>
        <p:spPr>
          <a:xfrm>
            <a:off x="0" y="709867"/>
            <a:ext cx="4572000" cy="1754327"/>
          </a:xfrm>
          <a:prstGeom prst="rect">
            <a:avLst/>
          </a:prstGeom>
          <a:ln w="12700">
            <a:solidFill>
              <a:schemeClr val="tx1"/>
            </a:solidFill>
          </a:ln>
        </p:spPr>
        <p:txBody>
          <a:bodyPr wrap="square">
            <a:spAutoFit/>
          </a:bodyPr>
          <a:lstStyle/>
          <a:p>
            <a:r>
              <a:rPr lang="en-US" dirty="0" smtClean="0"/>
              <a:t>Through the relaxation of protectionist policies, the free movement of </a:t>
            </a:r>
            <a:r>
              <a:rPr lang="en-US" dirty="0" err="1" smtClean="0"/>
              <a:t>labour</a:t>
            </a:r>
            <a:r>
              <a:rPr lang="en-US" dirty="0" smtClean="0"/>
              <a:t> and even the removal of exchange rates for Eurozone countries it was believed that all member states would benefit through increased job creation and income.</a:t>
            </a:r>
            <a:endParaRPr lang="en-US" dirty="0"/>
          </a:p>
        </p:txBody>
      </p:sp>
      <p:sp>
        <p:nvSpPr>
          <p:cNvPr id="7" name="Rectangle 6"/>
          <p:cNvSpPr/>
          <p:nvPr/>
        </p:nvSpPr>
        <p:spPr>
          <a:xfrm>
            <a:off x="4572000" y="1006485"/>
            <a:ext cx="4572000" cy="923330"/>
          </a:xfrm>
          <a:prstGeom prst="rect">
            <a:avLst/>
          </a:prstGeom>
          <a:ln w="12700">
            <a:solidFill>
              <a:schemeClr val="tx1"/>
            </a:solidFill>
          </a:ln>
        </p:spPr>
        <p:txBody>
          <a:bodyPr>
            <a:spAutoFit/>
          </a:bodyPr>
          <a:lstStyle/>
          <a:p>
            <a:r>
              <a:rPr lang="en-US" dirty="0" smtClean="0"/>
              <a:t>Despite the EU helping growth in many member countries the current global crisis has hit the EU and in particular the Eurozone hard.</a:t>
            </a:r>
            <a:endParaRPr lang="en-US" dirty="0"/>
          </a:p>
        </p:txBody>
      </p:sp>
      <p:sp>
        <p:nvSpPr>
          <p:cNvPr id="8" name="Rectangle 7"/>
          <p:cNvSpPr/>
          <p:nvPr/>
        </p:nvSpPr>
        <p:spPr>
          <a:xfrm>
            <a:off x="4572000" y="2187195"/>
            <a:ext cx="4572000" cy="1477328"/>
          </a:xfrm>
          <a:prstGeom prst="rect">
            <a:avLst/>
          </a:prstGeom>
          <a:ln w="12700">
            <a:solidFill>
              <a:schemeClr val="tx1"/>
            </a:solidFill>
          </a:ln>
        </p:spPr>
        <p:txBody>
          <a:bodyPr>
            <a:spAutoFit/>
          </a:bodyPr>
          <a:lstStyle/>
          <a:p>
            <a:r>
              <a:rPr lang="en-US" dirty="0" smtClean="0"/>
              <a:t>The common currency has also meant that countries can no longer set their own interest rates which have harmed countries trying to slow growth or increase growth through the use of lowering or </a:t>
            </a:r>
            <a:r>
              <a:rPr lang="en-US" dirty="0" err="1" smtClean="0"/>
              <a:t>highering</a:t>
            </a:r>
            <a:r>
              <a:rPr lang="en-US" dirty="0" smtClean="0"/>
              <a:t> interest rates</a:t>
            </a:r>
            <a:endParaRPr lang="en-US" dirty="0"/>
          </a:p>
        </p:txBody>
      </p:sp>
      <p:sp>
        <p:nvSpPr>
          <p:cNvPr id="9" name="Rectangle 8"/>
          <p:cNvSpPr/>
          <p:nvPr/>
        </p:nvSpPr>
        <p:spPr>
          <a:xfrm>
            <a:off x="0" y="2464194"/>
            <a:ext cx="4572000" cy="1200329"/>
          </a:xfrm>
          <a:prstGeom prst="rect">
            <a:avLst/>
          </a:prstGeom>
          <a:ln w="12700">
            <a:solidFill>
              <a:schemeClr val="tx1"/>
            </a:solidFill>
          </a:ln>
        </p:spPr>
        <p:txBody>
          <a:bodyPr wrap="square">
            <a:spAutoFit/>
          </a:bodyPr>
          <a:lstStyle/>
          <a:p>
            <a:r>
              <a:rPr lang="en-US" dirty="0" smtClean="0"/>
              <a:t>Since 1975 Europe gave Caribbean countries and a couple of other former colonies generous import quotas of bananas free from tariffs.</a:t>
            </a:r>
            <a:endParaRPr lang="en-US" dirty="0"/>
          </a:p>
        </p:txBody>
      </p:sp>
      <p:sp>
        <p:nvSpPr>
          <p:cNvPr id="10" name="Rectangle 9"/>
          <p:cNvSpPr/>
          <p:nvPr/>
        </p:nvSpPr>
        <p:spPr>
          <a:xfrm>
            <a:off x="0" y="3774276"/>
            <a:ext cx="4572000" cy="3139321"/>
          </a:xfrm>
          <a:prstGeom prst="rect">
            <a:avLst/>
          </a:prstGeom>
          <a:ln w="12700">
            <a:solidFill>
              <a:schemeClr val="tx1"/>
            </a:solidFill>
          </a:ln>
        </p:spPr>
        <p:txBody>
          <a:bodyPr wrap="square">
            <a:spAutoFit/>
          </a:bodyPr>
          <a:lstStyle/>
          <a:p>
            <a:r>
              <a:rPr lang="en-US" dirty="0" smtClean="0"/>
              <a:t>The idea was to support former colonies &amp; reduce the need for aid, by promoting trade. it made Latin American bananas more expensive because they had to pay tariffs despite the fact they should be cheaper to produce on larger plantations dominated by US TNCs (Dole, Chiquita &amp; Del Monte). Not everyone was happy about this, especially country's like Germany who had lost all its former colonies, but were still paying too much for smaller Caribbean bananas.</a:t>
            </a:r>
          </a:p>
        </p:txBody>
      </p:sp>
      <p:sp>
        <p:nvSpPr>
          <p:cNvPr id="12" name="Rectangle 11"/>
          <p:cNvSpPr/>
          <p:nvPr/>
        </p:nvSpPr>
        <p:spPr>
          <a:xfrm>
            <a:off x="4572000" y="3891300"/>
            <a:ext cx="4572000" cy="2585323"/>
          </a:xfrm>
          <a:prstGeom prst="rect">
            <a:avLst/>
          </a:prstGeom>
          <a:ln w="12700">
            <a:solidFill>
              <a:schemeClr val="tx1"/>
            </a:solidFill>
          </a:ln>
        </p:spPr>
        <p:txBody>
          <a:bodyPr>
            <a:spAutoFit/>
          </a:bodyPr>
          <a:lstStyle/>
          <a:p>
            <a:r>
              <a:rPr lang="en-US" dirty="0" smtClean="0"/>
              <a:t>Because of the EUs hypocritical approach to free trade protests were made by the US and Latin American producers to the WTO. After years of failed negotiations a deal was finally struck in 2009 that would begin the slow reduction of tariffs on bananas. The agreement may hurt some Caribbean and African producers, but should see banana prices fall by up to 12% for European consumers.</a:t>
            </a:r>
            <a:endParaRPr lang="en-US" dirty="0"/>
          </a:p>
        </p:txBody>
      </p:sp>
    </p:spTree>
    <p:extLst>
      <p:ext uri="{BB962C8B-B14F-4D97-AF65-F5344CB8AC3E}">
        <p14:creationId xmlns:p14="http://schemas.microsoft.com/office/powerpoint/2010/main" val="901503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8984774" cy="3294417"/>
          </a:xfrm>
          <a:prstGeom prst="rect">
            <a:avLst/>
          </a:prstGeom>
        </p:spPr>
      </p:pic>
      <p:sp>
        <p:nvSpPr>
          <p:cNvPr id="5" name="TextBox 4"/>
          <p:cNvSpPr txBox="1"/>
          <p:nvPr/>
        </p:nvSpPr>
        <p:spPr>
          <a:xfrm>
            <a:off x="1030828" y="3809744"/>
            <a:ext cx="7455099" cy="2123658"/>
          </a:xfrm>
          <a:prstGeom prst="rect">
            <a:avLst/>
          </a:prstGeom>
          <a:noFill/>
        </p:spPr>
        <p:txBody>
          <a:bodyPr wrap="square" rtlCol="0">
            <a:spAutoFit/>
          </a:bodyPr>
          <a:lstStyle/>
          <a:p>
            <a:r>
              <a:rPr lang="en-US" sz="4400" b="1" dirty="0" smtClean="0"/>
              <a:t>RESOURCE CONSUMPTION: WASTE REDUCTION &amp; RECYCLING IN WALES!!!</a:t>
            </a:r>
            <a:endParaRPr lang="en-US" sz="4400" b="1" dirty="0"/>
          </a:p>
        </p:txBody>
      </p:sp>
    </p:spTree>
    <p:extLst>
      <p:ext uri="{BB962C8B-B14F-4D97-AF65-F5344CB8AC3E}">
        <p14:creationId xmlns:p14="http://schemas.microsoft.com/office/powerpoint/2010/main" val="1537786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4732" y="64440"/>
            <a:ext cx="4572000" cy="1477328"/>
          </a:xfrm>
          <a:prstGeom prst="rect">
            <a:avLst/>
          </a:prstGeom>
          <a:ln w="12700">
            <a:solidFill>
              <a:schemeClr val="tx1"/>
            </a:solidFill>
          </a:ln>
        </p:spPr>
        <p:txBody>
          <a:bodyPr wrap="square">
            <a:spAutoFit/>
          </a:bodyPr>
          <a:lstStyle/>
          <a:p>
            <a:r>
              <a:rPr lang="en-US" dirty="0"/>
              <a:t>Figures released by the Welsh Government showed Welsh councils recycled or reused 53% of their waste between April and June this year – and in the 12 months to June increased by 2% to top 50%.</a:t>
            </a:r>
          </a:p>
        </p:txBody>
      </p:sp>
      <p:sp>
        <p:nvSpPr>
          <p:cNvPr id="5" name="Rectangle 4"/>
          <p:cNvSpPr/>
          <p:nvPr/>
        </p:nvSpPr>
        <p:spPr>
          <a:xfrm>
            <a:off x="4951430" y="73667"/>
            <a:ext cx="4192570" cy="1477328"/>
          </a:xfrm>
          <a:prstGeom prst="rect">
            <a:avLst/>
          </a:prstGeom>
          <a:ln w="12700">
            <a:solidFill>
              <a:schemeClr val="tx1"/>
            </a:solidFill>
          </a:ln>
        </p:spPr>
        <p:txBody>
          <a:bodyPr wrap="square">
            <a:spAutoFit/>
          </a:bodyPr>
          <a:lstStyle/>
          <a:p>
            <a:r>
              <a:rPr lang="en-US" dirty="0"/>
              <a:t>Denbighshire said its position was down to its simplified recycling system of dividing recycling types into one bin – a policy which was previously opposed by the Welsh Government.</a:t>
            </a:r>
          </a:p>
        </p:txBody>
      </p:sp>
      <p:sp>
        <p:nvSpPr>
          <p:cNvPr id="6" name="Rectangle 5"/>
          <p:cNvSpPr/>
          <p:nvPr/>
        </p:nvSpPr>
        <p:spPr>
          <a:xfrm>
            <a:off x="154732" y="1779482"/>
            <a:ext cx="4572000" cy="1477328"/>
          </a:xfrm>
          <a:prstGeom prst="rect">
            <a:avLst/>
          </a:prstGeom>
          <a:ln w="12700">
            <a:solidFill>
              <a:schemeClr val="tx1"/>
            </a:solidFill>
          </a:ln>
        </p:spPr>
        <p:txBody>
          <a:bodyPr>
            <a:spAutoFit/>
          </a:bodyPr>
          <a:lstStyle/>
          <a:p>
            <a:r>
              <a:rPr lang="en-US" dirty="0" smtClean="0"/>
              <a:t>The </a:t>
            </a:r>
            <a:r>
              <a:rPr lang="en-US" dirty="0"/>
              <a:t>Towards Zero Waste  program, which was launched two years ago this month, aims to increase Wales’ recycling rate by 1.5 percentage points every year from now through 2050.</a:t>
            </a:r>
          </a:p>
        </p:txBody>
      </p:sp>
      <p:sp>
        <p:nvSpPr>
          <p:cNvPr id="7" name="Rectangle 6"/>
          <p:cNvSpPr/>
          <p:nvPr/>
        </p:nvSpPr>
        <p:spPr>
          <a:xfrm>
            <a:off x="4951430" y="1828947"/>
            <a:ext cx="4192570" cy="646331"/>
          </a:xfrm>
          <a:prstGeom prst="rect">
            <a:avLst/>
          </a:prstGeom>
          <a:ln w="12700">
            <a:solidFill>
              <a:schemeClr val="tx1"/>
            </a:solidFill>
          </a:ln>
        </p:spPr>
        <p:txBody>
          <a:bodyPr wrap="square">
            <a:spAutoFit/>
          </a:bodyPr>
          <a:lstStyle/>
          <a:p>
            <a:r>
              <a:rPr lang="en-US" dirty="0" smtClean="0"/>
              <a:t>Wales has </a:t>
            </a:r>
            <a:r>
              <a:rPr lang="en-US" dirty="0"/>
              <a:t>actually passed hard recycling targets into law</a:t>
            </a:r>
          </a:p>
        </p:txBody>
      </p:sp>
      <p:sp>
        <p:nvSpPr>
          <p:cNvPr id="8" name="Rectangle 7"/>
          <p:cNvSpPr/>
          <p:nvPr/>
        </p:nvSpPr>
        <p:spPr>
          <a:xfrm>
            <a:off x="154732" y="3572337"/>
            <a:ext cx="4572000" cy="923330"/>
          </a:xfrm>
          <a:prstGeom prst="rect">
            <a:avLst/>
          </a:prstGeom>
          <a:ln w="12700">
            <a:solidFill>
              <a:schemeClr val="tx1"/>
            </a:solidFill>
          </a:ln>
        </p:spPr>
        <p:txBody>
          <a:bodyPr wrap="square">
            <a:spAutoFit/>
          </a:bodyPr>
          <a:lstStyle/>
          <a:p>
            <a:r>
              <a:rPr lang="en-US" dirty="0"/>
              <a:t>On top of that, Wales limits the amount of biodegradable waste  that can be sent to landfills.</a:t>
            </a:r>
          </a:p>
        </p:txBody>
      </p:sp>
      <p:sp>
        <p:nvSpPr>
          <p:cNvPr id="9" name="Rectangle 8"/>
          <p:cNvSpPr/>
          <p:nvPr/>
        </p:nvSpPr>
        <p:spPr>
          <a:xfrm>
            <a:off x="4951430" y="2615787"/>
            <a:ext cx="4192570" cy="2031325"/>
          </a:xfrm>
          <a:prstGeom prst="rect">
            <a:avLst/>
          </a:prstGeom>
          <a:ln w="12700">
            <a:solidFill>
              <a:schemeClr val="tx1"/>
            </a:solidFill>
          </a:ln>
        </p:spPr>
        <p:txBody>
          <a:bodyPr wrap="square">
            <a:spAutoFit/>
          </a:bodyPr>
          <a:lstStyle/>
          <a:p>
            <a:r>
              <a:rPr lang="en-US" dirty="0" smtClean="0"/>
              <a:t>Wales is </a:t>
            </a:r>
            <a:r>
              <a:rPr lang="en-US" dirty="0"/>
              <a:t>also governed by the European Union’s Waste Framework Directive , but that hardly seems to matter anymore; the directive requires countries to recycle 50 percent of household waste by 2020, but Wales might reach that figure by the end of this summer.</a:t>
            </a:r>
          </a:p>
        </p:txBody>
      </p:sp>
      <p:pic>
        <p:nvPicPr>
          <p:cNvPr id="10" name="Picture 9"/>
          <p:cNvPicPr>
            <a:picLocks noChangeAspect="1"/>
          </p:cNvPicPr>
          <p:nvPr/>
        </p:nvPicPr>
        <p:blipFill>
          <a:blip r:embed="rId2"/>
          <a:stretch>
            <a:fillRect/>
          </a:stretch>
        </p:blipFill>
        <p:spPr>
          <a:xfrm>
            <a:off x="0" y="4647112"/>
            <a:ext cx="9144000" cy="2229489"/>
          </a:xfrm>
          <a:prstGeom prst="rect">
            <a:avLst/>
          </a:prstGeom>
        </p:spPr>
      </p:pic>
    </p:spTree>
    <p:extLst>
      <p:ext uri="{BB962C8B-B14F-4D97-AF65-F5344CB8AC3E}">
        <p14:creationId xmlns:p14="http://schemas.microsoft.com/office/powerpoint/2010/main" val="32089063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303</TotalTime>
  <Words>2682</Words>
  <Application>Microsoft Macintosh PowerPoint</Application>
  <PresentationFormat>On-screen Show (4:3)</PresentationFormat>
  <Paragraphs>81</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Philip Randay</dc:creator>
  <cp:lastModifiedBy>Philip Randay</cp:lastModifiedBy>
  <cp:revision>26</cp:revision>
  <dcterms:created xsi:type="dcterms:W3CDTF">2013-05-13T21:40:19Z</dcterms:created>
  <dcterms:modified xsi:type="dcterms:W3CDTF">2013-05-14T16:02:06Z</dcterms:modified>
</cp:coreProperties>
</file>