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sldIdLst>
    <p:sldId id="256" r:id="rId2"/>
    <p:sldId id="257" r:id="rId3"/>
    <p:sldId id="259" r:id="rId4"/>
    <p:sldId id="258" r:id="rId5"/>
    <p:sldId id="267" r:id="rId6"/>
    <p:sldId id="264" r:id="rId7"/>
    <p:sldId id="262" r:id="rId8"/>
    <p:sldId id="268" r:id="rId9"/>
    <p:sldId id="260" r:id="rId10"/>
    <p:sldId id="270" r:id="rId11"/>
    <p:sldId id="263" r:id="rId12"/>
    <p:sldId id="265" r:id="rId13"/>
    <p:sldId id="269" r:id="rId14"/>
    <p:sldId id="271" r:id="rId15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0226" autoAdjust="0"/>
  </p:normalViewPr>
  <p:slideViewPr>
    <p:cSldViewPr>
      <p:cViewPr varScale="1">
        <p:scale>
          <a:sx n="46" d="100"/>
          <a:sy n="46" d="100"/>
        </p:scale>
        <p:origin x="-120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6243B31-5D68-4F2D-B7D5-DD0BB9132BF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251CC07-DE0E-4F0F-9210-776C0FDDE189}" type="slidenum">
              <a:rPr lang="en-US" smtClean="0"/>
              <a:pPr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51CC07-DE0E-4F0F-9210-776C0FDDE189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7659DC-190C-40DF-81E0-32834641BF90}" type="datetimeFigureOut">
              <a:rPr lang="en-US" smtClean="0"/>
              <a:pPr/>
              <a:t>9/26/2010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8C7556-AD72-40DC-90A8-A9DB5110D4BE}" type="slidenum">
              <a:rPr lang="en-US" smtClean="0"/>
              <a:pPr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Rectángulo"/>
          <p:cNvSpPr/>
          <p:nvPr/>
        </p:nvSpPr>
        <p:spPr>
          <a:xfrm>
            <a:off x="2699792" y="404664"/>
            <a:ext cx="316753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s-ES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ROMANIA</a:t>
            </a:r>
            <a:endParaRPr lang="es-ES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5" name="4 Rectángulo"/>
          <p:cNvSpPr/>
          <p:nvPr/>
        </p:nvSpPr>
        <p:spPr>
          <a:xfrm>
            <a:off x="1547664" y="1268760"/>
            <a:ext cx="5914889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s-ES" sz="54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Pro-</a:t>
            </a:r>
            <a:r>
              <a:rPr lang="es-ES" sz="5400" b="1" dirty="0" err="1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Natalist</a:t>
            </a:r>
            <a:r>
              <a:rPr lang="es-ES" sz="54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r>
              <a:rPr lang="es-ES" sz="5400" b="1" dirty="0" err="1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policies</a:t>
            </a:r>
            <a:endParaRPr lang="es-ES" sz="54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6" name="5 Rectángulo"/>
          <p:cNvSpPr/>
          <p:nvPr/>
        </p:nvSpPr>
        <p:spPr>
          <a:xfrm>
            <a:off x="3131840" y="5934670"/>
            <a:ext cx="2510111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s-ES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Gaby L6</a:t>
            </a:r>
            <a:endParaRPr lang="es-ES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pic>
        <p:nvPicPr>
          <p:cNvPr id="17410" name="Picture 2" descr="Europe map showing Romania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051720" y="2276872"/>
            <a:ext cx="4638675" cy="32670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1974 revisions in the labor code granted special allowances to pregnant and nursing mothers:</a:t>
            </a:r>
          </a:p>
          <a:p>
            <a:r>
              <a:rPr lang="en-US" dirty="0" smtClean="0"/>
              <a:t>Lighter work load</a:t>
            </a:r>
          </a:p>
          <a:p>
            <a:r>
              <a:rPr lang="en-US" dirty="0" smtClean="0"/>
              <a:t>Excluded overtime and hazardous work </a:t>
            </a:r>
          </a:p>
          <a:p>
            <a:r>
              <a:rPr lang="en-US" dirty="0" smtClean="0"/>
              <a:t>Time off to take care of children without loss of work benefits</a:t>
            </a:r>
            <a:endParaRPr lang="en-US" dirty="0"/>
          </a:p>
        </p:txBody>
      </p:sp>
      <p:sp>
        <p:nvSpPr>
          <p:cNvPr id="4" name="3 Título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s-ES" sz="54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LABOUR REFORMS</a:t>
            </a:r>
            <a:endParaRPr lang="es-ES" sz="54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83000"/>
                      <a:shade val="100000"/>
                      <a:satMod val="200000"/>
                    </a:schemeClr>
                  </a:gs>
                  <a:gs pos="75000">
                    <a:schemeClr val="accent1">
                      <a:tint val="100000"/>
                      <a:shade val="50000"/>
                      <a:satMod val="150000"/>
                    </a:schemeClr>
                  </a:gs>
                </a:gsLst>
                <a:lin ang="5400000"/>
              </a:gra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539552" y="1628800"/>
            <a:ext cx="8229600" cy="4525963"/>
          </a:xfrm>
        </p:spPr>
        <p:txBody>
          <a:bodyPr/>
          <a:lstStyle/>
          <a:p>
            <a:r>
              <a:rPr lang="en-US" dirty="0" smtClean="0"/>
              <a:t>Family allowances paid by state were raised. If the family had more kids this allowance will raise.</a:t>
            </a:r>
          </a:p>
          <a:p>
            <a:r>
              <a:rPr lang="en-US" dirty="0" smtClean="0"/>
              <a:t>Monetary awards to mothers when they had their 3</a:t>
            </a:r>
            <a:r>
              <a:rPr lang="en-US" baseline="30000" dirty="0" smtClean="0"/>
              <a:t>rd</a:t>
            </a:r>
            <a:r>
              <a:rPr lang="en-US" dirty="0" smtClean="0"/>
              <a:t> child and upwards.</a:t>
            </a:r>
            <a:endParaRPr lang="en-US" dirty="0"/>
          </a:p>
        </p:txBody>
      </p:sp>
      <p:sp>
        <p:nvSpPr>
          <p:cNvPr id="5" name="4 Rectángulo"/>
          <p:cNvSpPr/>
          <p:nvPr/>
        </p:nvSpPr>
        <p:spPr>
          <a:xfrm>
            <a:off x="2915816" y="476672"/>
            <a:ext cx="308090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/>
            <a:r>
              <a:rPr lang="es-ES" sz="5400" b="1" cap="none" spc="0" dirty="0" smtClean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</a:rPr>
              <a:t>REWARDS</a:t>
            </a:r>
            <a:endParaRPr lang="es-ES" sz="5400" b="1" cap="none" spc="0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Number of births </a:t>
            </a:r>
            <a:r>
              <a:rPr lang="en-US" dirty="0" err="1" smtClean="0"/>
              <a:t>rised</a:t>
            </a:r>
            <a:r>
              <a:rPr lang="en-US" dirty="0" smtClean="0"/>
              <a:t> from 273,687 in 1966 to 527,764 in </a:t>
            </a:r>
            <a:r>
              <a:rPr lang="en-US" dirty="0" smtClean="0"/>
              <a:t>1967. This is an increase of 98% percent.</a:t>
            </a:r>
          </a:p>
          <a:p>
            <a:r>
              <a:rPr lang="en-US" dirty="0" smtClean="0"/>
              <a:t>Legal abortions fell just as dramatically with only 52,000 performed in 1967 as compared to more than 1 million in 1965</a:t>
            </a:r>
            <a:r>
              <a:rPr lang="en-US" dirty="0" smtClean="0"/>
              <a:t>.</a:t>
            </a:r>
          </a:p>
          <a:p>
            <a:r>
              <a:rPr lang="en-US" dirty="0" smtClean="0"/>
              <a:t>But on the other hand mother and infant mortality rates rose.</a:t>
            </a:r>
            <a:endParaRPr lang="en-US" dirty="0"/>
          </a:p>
        </p:txBody>
      </p:sp>
      <p:sp>
        <p:nvSpPr>
          <p:cNvPr id="5" name="4 Rectángulo"/>
          <p:cNvSpPr/>
          <p:nvPr/>
        </p:nvSpPr>
        <p:spPr>
          <a:xfrm>
            <a:off x="1475656" y="260648"/>
            <a:ext cx="637148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s-ES" sz="5400" b="1" dirty="0" smtClean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>SHORT TERM IMPACT</a:t>
            </a:r>
            <a:endParaRPr lang="es-ES" sz="5400" b="1" cap="none" spc="0" dirty="0">
              <a:ln w="24500" cmpd="dbl">
                <a:solidFill>
                  <a:schemeClr val="accent2">
                    <a:shade val="85000"/>
                    <a:satMod val="155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2">
                      <a:tint val="10000"/>
                      <a:satMod val="155000"/>
                    </a:schemeClr>
                  </a:gs>
                  <a:gs pos="60000">
                    <a:schemeClr val="accent2">
                      <a:tint val="30000"/>
                      <a:satMod val="155000"/>
                    </a:schemeClr>
                  </a:gs>
                  <a:gs pos="100000">
                    <a:schemeClr val="accent2">
                      <a:tint val="73000"/>
                      <a:satMod val="155000"/>
                    </a:schemeClr>
                  </a:gs>
                </a:gsLst>
                <a:lin ang="5400000"/>
              </a:gradFill>
              <a:effectLst>
                <a:outerShdw blurRad="38100" dist="38100" dir="7020000" algn="tl">
                  <a:srgbClr val="000000">
                    <a:alpha val="35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After police returned to more normal duties the number of abortions categorized as legal rose dramatically as well with spontaneous abortions.</a:t>
            </a:r>
          </a:p>
          <a:p>
            <a:r>
              <a:rPr lang="en-US" dirty="0" smtClean="0"/>
              <a:t>Birth rates began to decline again.</a:t>
            </a:r>
          </a:p>
          <a:p>
            <a:endParaRPr lang="en-US" dirty="0"/>
          </a:p>
        </p:txBody>
      </p:sp>
      <p:sp>
        <p:nvSpPr>
          <p:cNvPr id="4" name="3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By 1983 the birthrate had fallen to 14.3 per </a:t>
            </a:r>
            <a:r>
              <a:rPr lang="en-US" dirty="0" smtClean="0"/>
              <a:t>1000.</a:t>
            </a:r>
          </a:p>
          <a:p>
            <a:r>
              <a:rPr lang="en-US" dirty="0" smtClean="0"/>
              <a:t>The </a:t>
            </a:r>
            <a:r>
              <a:rPr lang="en-US" dirty="0" smtClean="0"/>
              <a:t>rate of annual increase in population had </a:t>
            </a:r>
            <a:r>
              <a:rPr lang="en-US" dirty="0" smtClean="0"/>
              <a:t>dropped </a:t>
            </a:r>
            <a:r>
              <a:rPr lang="en-US" dirty="0" smtClean="0"/>
              <a:t>to 3.7 per </a:t>
            </a:r>
            <a:r>
              <a:rPr lang="en-US" dirty="0" smtClean="0"/>
              <a:t>1000.</a:t>
            </a:r>
          </a:p>
          <a:p>
            <a:r>
              <a:rPr lang="en-US" dirty="0" smtClean="0"/>
              <a:t>N</a:t>
            </a:r>
            <a:r>
              <a:rPr lang="en-US" dirty="0" smtClean="0"/>
              <a:t>umber </a:t>
            </a:r>
            <a:r>
              <a:rPr lang="en-US" dirty="0" smtClean="0"/>
              <a:t>of abortions (421,386) again exceeded the number of live births (321,489</a:t>
            </a:r>
            <a:r>
              <a:rPr lang="en-US" dirty="0" smtClean="0"/>
              <a:t>)</a:t>
            </a:r>
          </a:p>
          <a:p>
            <a:r>
              <a:rPr lang="en-US" dirty="0" smtClean="0"/>
              <a:t>Gov complained that only 9% of abortions had the necessary medical justification.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91264" cy="4637112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Economic growth was very important so their political system made long term plans to make sure they could keep this on.</a:t>
            </a:r>
          </a:p>
          <a:p>
            <a:r>
              <a:rPr lang="en-US" dirty="0" smtClean="0"/>
              <a:t>T</a:t>
            </a:r>
            <a:r>
              <a:rPr lang="en-US" dirty="0" smtClean="0"/>
              <a:t>he </a:t>
            </a:r>
            <a:r>
              <a:rPr lang="en-US" dirty="0" smtClean="0"/>
              <a:t>government realized the country was approaching a zero population growth which carried alarming </a:t>
            </a:r>
            <a:r>
              <a:rPr lang="en-US" dirty="0" smtClean="0"/>
              <a:t>implications </a:t>
            </a:r>
            <a:r>
              <a:rPr lang="en-US" dirty="0" smtClean="0"/>
              <a:t>for future </a:t>
            </a:r>
            <a:r>
              <a:rPr lang="en-US" dirty="0" err="1" smtClean="0"/>
              <a:t>labour</a:t>
            </a:r>
            <a:r>
              <a:rPr lang="en-US" dirty="0" smtClean="0"/>
              <a:t> </a:t>
            </a:r>
            <a:r>
              <a:rPr lang="en-US" dirty="0" smtClean="0"/>
              <a:t>supplies </a:t>
            </a:r>
            <a:r>
              <a:rPr lang="en-US" dirty="0" smtClean="0"/>
              <a:t>for industrialization.</a:t>
            </a:r>
          </a:p>
          <a:p>
            <a:r>
              <a:rPr lang="en-US" dirty="0" smtClean="0"/>
              <a:t>At this time Romania was communist and was under influence of the soviet union.</a:t>
            </a:r>
            <a:endParaRPr lang="en-US" dirty="0"/>
          </a:p>
        </p:txBody>
      </p:sp>
      <p:sp>
        <p:nvSpPr>
          <p:cNvPr id="5" name="4 Rectángulo"/>
          <p:cNvSpPr/>
          <p:nvPr/>
        </p:nvSpPr>
        <p:spPr>
          <a:xfrm>
            <a:off x="1907704" y="332656"/>
            <a:ext cx="4332661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/>
            <a:r>
              <a:rPr lang="es-ES" sz="5400" b="1" cap="all" spc="0" dirty="0" err="1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background</a:t>
            </a:r>
            <a:endParaRPr lang="es-ES" sz="5400" b="1" cap="all" spc="0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Abortion was </a:t>
            </a:r>
            <a:r>
              <a:rPr lang="en-US" dirty="0" smtClean="0"/>
              <a:t>made </a:t>
            </a:r>
            <a:r>
              <a:rPr lang="en-US" dirty="0" smtClean="0"/>
              <a:t>illegal</a:t>
            </a:r>
            <a:endParaRPr lang="en-US" dirty="0" smtClean="0"/>
          </a:p>
          <a:p>
            <a:r>
              <a:rPr lang="en-US" dirty="0" smtClean="0"/>
              <a:t>No sex education</a:t>
            </a:r>
          </a:p>
          <a:p>
            <a:r>
              <a:rPr lang="en-US" dirty="0" smtClean="0"/>
              <a:t>No birth control</a:t>
            </a:r>
          </a:p>
          <a:p>
            <a:r>
              <a:rPr lang="en-US" dirty="0" smtClean="0"/>
              <a:t>Taxes</a:t>
            </a:r>
          </a:p>
          <a:p>
            <a:r>
              <a:rPr lang="en-US" dirty="0" smtClean="0"/>
              <a:t>Divorces were really difficult</a:t>
            </a:r>
          </a:p>
          <a:p>
            <a:r>
              <a:rPr lang="en-US" dirty="0" smtClean="0"/>
              <a:t>Marriage </a:t>
            </a:r>
            <a:r>
              <a:rPr lang="en-US" dirty="0" smtClean="0"/>
              <a:t>policies</a:t>
            </a:r>
          </a:p>
          <a:p>
            <a:r>
              <a:rPr lang="en-US" dirty="0" err="1" smtClean="0"/>
              <a:t>Labour</a:t>
            </a:r>
            <a:r>
              <a:rPr lang="en-US" dirty="0" smtClean="0"/>
              <a:t> </a:t>
            </a:r>
            <a:r>
              <a:rPr lang="en-US" dirty="0" err="1" smtClean="0"/>
              <a:t>reformes</a:t>
            </a:r>
            <a:endParaRPr lang="en-US" dirty="0" smtClean="0"/>
          </a:p>
          <a:p>
            <a:r>
              <a:rPr lang="en-US" dirty="0" smtClean="0"/>
              <a:t>Child rewards</a:t>
            </a:r>
          </a:p>
          <a:p>
            <a:r>
              <a:rPr lang="en-US" dirty="0" smtClean="0"/>
              <a:t>Health care</a:t>
            </a:r>
          </a:p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6" name="5 Rectángulo"/>
          <p:cNvSpPr/>
          <p:nvPr/>
        </p:nvSpPr>
        <p:spPr>
          <a:xfrm>
            <a:off x="2627784" y="332656"/>
            <a:ext cx="3511860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pPr algn="ctr"/>
            <a:r>
              <a:rPr lang="es-ES" sz="5400" b="1" cap="none" spc="0" dirty="0" smtClean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RESPONSES</a:t>
            </a:r>
            <a:endParaRPr lang="es-ES" sz="5400" b="1" cap="none" spc="0" dirty="0">
              <a:ln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23528" y="1484784"/>
            <a:ext cx="8229600" cy="4896544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b="1" dirty="0" smtClean="0"/>
              <a:t>1966 abortion was prohibited </a:t>
            </a:r>
          </a:p>
          <a:p>
            <a:pPr>
              <a:buNone/>
            </a:pPr>
            <a:r>
              <a:rPr lang="en-US" dirty="0" smtClean="0"/>
              <a:t>It was only legal under this circumstances:</a:t>
            </a:r>
          </a:p>
          <a:p>
            <a:r>
              <a:rPr lang="en-US" dirty="0" smtClean="0"/>
              <a:t>Pregnancy </a:t>
            </a:r>
            <a:r>
              <a:rPr lang="en-US" dirty="0" smtClean="0"/>
              <a:t>threatened the woman's life.</a:t>
            </a:r>
          </a:p>
          <a:p>
            <a:r>
              <a:rPr lang="en-US" dirty="0" smtClean="0"/>
              <a:t> Pregnancy was a result of rape or incest.</a:t>
            </a:r>
          </a:p>
          <a:p>
            <a:r>
              <a:rPr lang="en-US" dirty="0" smtClean="0"/>
              <a:t>The woman was over 45 years old.</a:t>
            </a:r>
          </a:p>
          <a:p>
            <a:r>
              <a:rPr lang="en-US" dirty="0" smtClean="0"/>
              <a:t>The child was likely to have a congenital disease or deformity.</a:t>
            </a:r>
          </a:p>
          <a:p>
            <a:r>
              <a:rPr lang="en-US" dirty="0" smtClean="0"/>
              <a:t>The woman had already given birth to 4 children that reminded under her </a:t>
            </a:r>
            <a:r>
              <a:rPr lang="en-US" dirty="0" smtClean="0"/>
              <a:t>care.</a:t>
            </a:r>
          </a:p>
          <a:p>
            <a:r>
              <a:rPr lang="en-US" dirty="0" smtClean="0"/>
              <a:t>In 1985 this increased to 5 children.</a:t>
            </a:r>
            <a:endParaRPr lang="en-US" dirty="0" smtClean="0"/>
          </a:p>
        </p:txBody>
      </p:sp>
      <p:sp>
        <p:nvSpPr>
          <p:cNvPr id="6" name="5 Rectángulo"/>
          <p:cNvSpPr/>
          <p:nvPr/>
        </p:nvSpPr>
        <p:spPr>
          <a:xfrm>
            <a:off x="2555776" y="260648"/>
            <a:ext cx="329577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pPr algn="ctr"/>
            <a:r>
              <a:rPr lang="es-ES" sz="5400" b="1" cap="none" spc="0" dirty="0" smtClean="0">
                <a:ln/>
                <a:solidFill>
                  <a:schemeClr val="accent3"/>
                </a:solidFill>
                <a:effectLst/>
              </a:rPr>
              <a:t>ABORTION</a:t>
            </a:r>
            <a:endParaRPr lang="es-ES" sz="5400" b="1" cap="none" spc="0" dirty="0">
              <a:ln/>
              <a:solidFill>
                <a:schemeClr val="accent3"/>
              </a:solidFill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5536" y="1412776"/>
            <a:ext cx="8229600" cy="4525963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en-US" dirty="0" smtClean="0"/>
              <a:t>Presence of police in hospitals to make </a:t>
            </a:r>
            <a:r>
              <a:rPr lang="en-US" dirty="0" smtClean="0"/>
              <a:t>sure illegal abortions </a:t>
            </a:r>
            <a:r>
              <a:rPr lang="en-US" dirty="0" smtClean="0"/>
              <a:t>were </a:t>
            </a:r>
            <a:r>
              <a:rPr lang="en-US" dirty="0" smtClean="0"/>
              <a:t>performed.</a:t>
            </a:r>
          </a:p>
          <a:p>
            <a:pPr>
              <a:buNone/>
            </a:pPr>
            <a:r>
              <a:rPr lang="en-US" dirty="0" smtClean="0"/>
              <a:t>Penalty:</a:t>
            </a:r>
            <a:endParaRPr lang="en-US" dirty="0" smtClean="0"/>
          </a:p>
          <a:p>
            <a:r>
              <a:rPr lang="en-US" dirty="0" smtClean="0"/>
              <a:t>Women that had </a:t>
            </a:r>
            <a:r>
              <a:rPr lang="en-US" dirty="0" smtClean="0"/>
              <a:t>illegal </a:t>
            </a:r>
            <a:r>
              <a:rPr lang="en-US" dirty="0" smtClean="0"/>
              <a:t>abortions could be prosecuted.</a:t>
            </a:r>
          </a:p>
          <a:p>
            <a:r>
              <a:rPr lang="en-US" dirty="0" smtClean="0"/>
              <a:t>As well with the doctors and hospital that preformed them</a:t>
            </a:r>
            <a:r>
              <a:rPr lang="en-US" dirty="0" smtClean="0"/>
              <a:t>.</a:t>
            </a:r>
            <a:endParaRPr lang="en-US" dirty="0" smtClean="0"/>
          </a:p>
        </p:txBody>
      </p:sp>
      <p:sp>
        <p:nvSpPr>
          <p:cNvPr id="4" name="3 Rectángulo"/>
          <p:cNvSpPr/>
          <p:nvPr/>
        </p:nvSpPr>
        <p:spPr>
          <a:xfrm>
            <a:off x="2555776" y="260648"/>
            <a:ext cx="329577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pPr algn="ctr"/>
            <a:r>
              <a:rPr lang="es-ES" sz="5400" b="1" cap="none" spc="0" dirty="0" smtClean="0">
                <a:ln/>
                <a:solidFill>
                  <a:schemeClr val="accent3"/>
                </a:solidFill>
                <a:effectLst/>
              </a:rPr>
              <a:t>ABORTION</a:t>
            </a:r>
            <a:endParaRPr lang="es-ES" sz="5400" b="1" cap="none" spc="0" dirty="0">
              <a:ln/>
              <a:solidFill>
                <a:schemeClr val="accent3"/>
              </a:solidFill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5536" y="2060848"/>
            <a:ext cx="8229600" cy="4525963"/>
          </a:xfrm>
        </p:spPr>
        <p:txBody>
          <a:bodyPr/>
          <a:lstStyle/>
          <a:p>
            <a:r>
              <a:rPr lang="en-US" dirty="0" smtClean="0"/>
              <a:t>Contraceptives were not manufactured in Romania and the government stopped importing them so birth control was really difficult.</a:t>
            </a:r>
          </a:p>
          <a:p>
            <a:r>
              <a:rPr lang="en-US" dirty="0" smtClean="0"/>
              <a:t>Sex education was practically non existent during the 1980s.</a:t>
            </a:r>
            <a:endParaRPr lang="en-US" dirty="0"/>
          </a:p>
        </p:txBody>
      </p:sp>
      <p:sp>
        <p:nvSpPr>
          <p:cNvPr id="5" name="4 Rectángulo"/>
          <p:cNvSpPr/>
          <p:nvPr/>
        </p:nvSpPr>
        <p:spPr>
          <a:xfrm>
            <a:off x="755576" y="332656"/>
            <a:ext cx="7452320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s-ES" sz="54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  <a:gradFill>
                  <a:gsLst>
                    <a:gs pos="0">
                      <a:srgbClr val="FFFFFF">
                        <a:tint val="40000"/>
                        <a:satMod val="250000"/>
                      </a:srgbClr>
                    </a:gs>
                    <a:gs pos="9000">
                      <a:srgbClr val="FFFFFF">
                        <a:tint val="52000"/>
                        <a:satMod val="300000"/>
                      </a:srgbClr>
                    </a:gs>
                    <a:gs pos="50000">
                      <a:srgbClr val="FFFFFF">
                        <a:shade val="20000"/>
                        <a:satMod val="300000"/>
                      </a:srgbClr>
                    </a:gs>
                    <a:gs pos="79000">
                      <a:srgbClr val="FFFFFF">
                        <a:tint val="52000"/>
                        <a:satMod val="300000"/>
                      </a:srgbClr>
                    </a:gs>
                    <a:gs pos="100000">
                      <a:srgbClr val="FFFFFF">
                        <a:tint val="40000"/>
                        <a:satMod val="250000"/>
                      </a:srgbClr>
                    </a:gs>
                  </a:gsLst>
                  <a:lin ang="5400000"/>
                </a:gradFill>
              </a:rPr>
              <a:t>CONTRACEPTIVES AND SEX EDUCATION</a:t>
            </a:r>
            <a:endParaRPr lang="es-ES" sz="5400" b="1" cap="none" spc="0" dirty="0">
              <a:ln w="10541" cmpd="sng">
                <a:solidFill>
                  <a:srgbClr val="7D7D7D">
                    <a:tint val="100000"/>
                    <a:shade val="100000"/>
                    <a:satMod val="110000"/>
                  </a:srgbClr>
                </a:solidFill>
                <a:prstDash val="solid"/>
              </a:ln>
              <a:gradFill>
                <a:gsLst>
                  <a:gs pos="0">
                    <a:srgbClr val="FFFFFF">
                      <a:tint val="40000"/>
                      <a:satMod val="250000"/>
                    </a:srgbClr>
                  </a:gs>
                  <a:gs pos="9000">
                    <a:srgbClr val="FFFFFF">
                      <a:tint val="52000"/>
                      <a:satMod val="300000"/>
                    </a:srgbClr>
                  </a:gs>
                  <a:gs pos="50000">
                    <a:srgbClr val="FFFFFF">
                      <a:shade val="20000"/>
                      <a:satMod val="300000"/>
                    </a:srgbClr>
                  </a:gs>
                  <a:gs pos="79000">
                    <a:srgbClr val="FFFFFF">
                      <a:tint val="52000"/>
                      <a:satMod val="300000"/>
                    </a:srgbClr>
                  </a:gs>
                  <a:gs pos="100000">
                    <a:srgbClr val="FFFFFF">
                      <a:tint val="40000"/>
                      <a:satMod val="250000"/>
                    </a:srgbClr>
                  </a:gs>
                </a:gsLst>
                <a:lin ang="5400000"/>
              </a:gradFill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67544" y="1484784"/>
            <a:ext cx="8229600" cy="4525963"/>
          </a:xfrm>
        </p:spPr>
        <p:txBody>
          <a:bodyPr/>
          <a:lstStyle/>
          <a:p>
            <a:r>
              <a:rPr lang="en-US" dirty="0" smtClean="0"/>
              <a:t>Divorce rates were rising so the government  made divorce much more difficult so couples had to stay together.</a:t>
            </a:r>
          </a:p>
          <a:p>
            <a:r>
              <a:rPr lang="en-US" dirty="0" smtClean="0"/>
              <a:t>In 1967 only 28 divorces were allowed compared to 26 thousand the previous year</a:t>
            </a:r>
            <a:r>
              <a:rPr lang="en-US" dirty="0" smtClean="0"/>
              <a:t>.</a:t>
            </a:r>
          </a:p>
          <a:p>
            <a:r>
              <a:rPr lang="en-US" dirty="0" smtClean="0"/>
              <a:t>1980s Legal age for marriages was lowered to 15 years for women.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5" name="4 Rectángulo"/>
          <p:cNvSpPr/>
          <p:nvPr/>
        </p:nvSpPr>
        <p:spPr>
          <a:xfrm>
            <a:off x="323528" y="404664"/>
            <a:ext cx="820564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s-ES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MARRIAGES AND DIVORCES</a:t>
            </a:r>
            <a:endParaRPr lang="es-ES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Monthly  gynecological examinations to </a:t>
            </a:r>
            <a:endParaRPr lang="en-US" dirty="0"/>
          </a:p>
        </p:txBody>
      </p:sp>
      <p:sp>
        <p:nvSpPr>
          <p:cNvPr id="4" name="3 Rectángulo"/>
          <p:cNvSpPr/>
          <p:nvPr/>
        </p:nvSpPr>
        <p:spPr>
          <a:xfrm>
            <a:off x="2267744" y="404664"/>
            <a:ext cx="406726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s-ES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HEALTH CARE</a:t>
            </a:r>
            <a:endParaRPr lang="es-E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23528" y="1340768"/>
            <a:ext cx="8229600" cy="676672"/>
          </a:xfrm>
        </p:spPr>
        <p:txBody>
          <a:bodyPr/>
          <a:lstStyle/>
          <a:p>
            <a:r>
              <a:rPr lang="en-US" dirty="0" smtClean="0"/>
              <a:t>There were two types of taxes:</a:t>
            </a:r>
            <a:endParaRPr lang="en-US" dirty="0"/>
          </a:p>
        </p:txBody>
      </p:sp>
      <p:sp>
        <p:nvSpPr>
          <p:cNvPr id="5" name="4 CuadroTexto"/>
          <p:cNvSpPr txBox="1"/>
          <p:nvPr/>
        </p:nvSpPr>
        <p:spPr>
          <a:xfrm>
            <a:off x="611560" y="2132856"/>
            <a:ext cx="3744416" cy="46320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 smtClean="0"/>
              <a:t>Against not having children:</a:t>
            </a:r>
            <a:endParaRPr lang="en-US" sz="2500" dirty="0" smtClean="0"/>
          </a:p>
          <a:p>
            <a:pPr>
              <a:buFont typeface="Arial" pitchFamily="34" charset="0"/>
              <a:buChar char="•"/>
            </a:pPr>
            <a:r>
              <a:rPr lang="en-US" sz="2500" dirty="0" smtClean="0"/>
              <a:t>Single </a:t>
            </a:r>
            <a:r>
              <a:rPr lang="en-US" sz="2500" dirty="0" smtClean="0"/>
              <a:t>people or married couples who remained childless over the age of 25 would have to pay from 10 to 20 percent of </a:t>
            </a:r>
            <a:r>
              <a:rPr lang="en-US" sz="2500" dirty="0" smtClean="0"/>
              <a:t>income </a:t>
            </a:r>
            <a:r>
              <a:rPr lang="en-US" sz="2500" dirty="0" smtClean="0"/>
              <a:t>taxes.</a:t>
            </a:r>
          </a:p>
          <a:p>
            <a:pPr>
              <a:buFont typeface="Arial" pitchFamily="34" charset="0"/>
              <a:buChar char="•"/>
            </a:pPr>
            <a:r>
              <a:rPr lang="en-US" sz="2500" dirty="0" smtClean="0"/>
              <a:t>1980 additional taxes to this group of people.</a:t>
            </a:r>
            <a:endParaRPr lang="en-US" sz="2500" dirty="0" smtClean="0"/>
          </a:p>
          <a:p>
            <a:pPr>
              <a:buFont typeface="Arial" pitchFamily="34" charset="0"/>
              <a:buChar char="•"/>
            </a:pPr>
            <a:endParaRPr lang="en-US" sz="2500" dirty="0" smtClean="0"/>
          </a:p>
          <a:p>
            <a:endParaRPr lang="en-US" sz="2000" dirty="0"/>
          </a:p>
        </p:txBody>
      </p:sp>
      <p:sp>
        <p:nvSpPr>
          <p:cNvPr id="6" name="5 CuadroTexto"/>
          <p:cNvSpPr txBox="1"/>
          <p:nvPr/>
        </p:nvSpPr>
        <p:spPr>
          <a:xfrm>
            <a:off x="4860032" y="2132856"/>
            <a:ext cx="3744416" cy="20159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 smtClean="0"/>
              <a:t>To help people with children:</a:t>
            </a:r>
          </a:p>
          <a:p>
            <a:pPr>
              <a:buFont typeface="Arial" pitchFamily="34" charset="0"/>
              <a:buChar char="•"/>
            </a:pPr>
            <a:r>
              <a:rPr lang="en-US" sz="2500" dirty="0" smtClean="0"/>
              <a:t>Income </a:t>
            </a:r>
            <a:r>
              <a:rPr lang="en-US" sz="2500" dirty="0" smtClean="0"/>
              <a:t>tax for parents of  3 or more children was decreased by 30 percent.</a:t>
            </a:r>
            <a:endParaRPr lang="en-US" sz="2500" dirty="0"/>
          </a:p>
        </p:txBody>
      </p:sp>
      <p:sp>
        <p:nvSpPr>
          <p:cNvPr id="9" name="8 Rectángulo"/>
          <p:cNvSpPr/>
          <p:nvPr/>
        </p:nvSpPr>
        <p:spPr>
          <a:xfrm>
            <a:off x="3275856" y="332656"/>
            <a:ext cx="193328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s-ES" sz="5400" b="1" cap="none" spc="0" dirty="0" smtClean="0">
                <a:ln w="19050">
                  <a:solidFill>
                    <a:schemeClr val="tx2">
                      <a:tint val="1000"/>
                    </a:schemeClr>
                  </a:solidFill>
                  <a:prstDash val="solid"/>
                </a:ln>
                <a:solidFill>
                  <a:schemeClr val="accent3"/>
                </a:solidFill>
                <a:effectLst>
                  <a:outerShdw blurRad="50000" dist="50800" dir="7500000" algn="tl">
                    <a:srgbClr val="000000">
                      <a:shade val="5000"/>
                      <a:alpha val="35000"/>
                    </a:srgbClr>
                  </a:outerShdw>
                </a:effectLst>
              </a:rPr>
              <a:t>TAXES</a:t>
            </a:r>
            <a:endParaRPr lang="es-ES" sz="5400" b="1" cap="none" spc="0" dirty="0">
              <a:ln w="19050">
                <a:solidFill>
                  <a:schemeClr val="tx2">
                    <a:tint val="1000"/>
                  </a:schemeClr>
                </a:solidFill>
                <a:prstDash val="solid"/>
              </a:ln>
              <a:solidFill>
                <a:schemeClr val="accent3"/>
              </a:solidFill>
              <a:effectLst>
                <a:outerShdw blurRad="50000" dist="50800" dir="7500000" algn="tl">
                  <a:srgbClr val="000000">
                    <a:shade val="5000"/>
                    <a:alpha val="35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359</TotalTime>
  <Words>582</Words>
  <Application>Microsoft Office PowerPoint</Application>
  <PresentationFormat>Presentación en pantalla (4:3)</PresentationFormat>
  <Paragraphs>86</Paragraphs>
  <Slides>14</Slides>
  <Notes>14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14</vt:i4>
      </vt:variant>
    </vt:vector>
  </HeadingPairs>
  <TitlesOfParts>
    <vt:vector size="15" baseType="lpstr">
      <vt:lpstr>Tema de Office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  <vt:lpstr>LABOUR REFORMS</vt:lpstr>
      <vt:lpstr>Diapositiva 11</vt:lpstr>
      <vt:lpstr>Diapositiva 12</vt:lpstr>
      <vt:lpstr>Diapositiva 13</vt:lpstr>
      <vt:lpstr>Diapositiva 14</vt:lpstr>
    </vt:vector>
  </TitlesOfParts>
  <Company>Acer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Valued Acer Customer</dc:creator>
  <cp:lastModifiedBy>Valued Acer Customer</cp:lastModifiedBy>
  <cp:revision>33</cp:revision>
  <dcterms:created xsi:type="dcterms:W3CDTF">2010-09-25T22:11:21Z</dcterms:created>
  <dcterms:modified xsi:type="dcterms:W3CDTF">2010-09-26T07:23:52Z</dcterms:modified>
</cp:coreProperties>
</file>

<file path=docProps/thumbnail.jpeg>
</file>