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7" d="100"/>
          <a:sy n="107" d="100"/>
        </p:scale>
        <p:origin x="-38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4" d="100"/>
          <a:sy n="94" d="100"/>
        </p:scale>
        <p:origin x="-2128" y="-11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AB1583-C73F-A04C-8EC9-FC6E8F1F3A6E}" type="datetimeFigureOut">
              <a:rPr lang="en-US" smtClean="0"/>
              <a:pPr/>
              <a:t>11/3/10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A2F1ED-2B5A-4C43-AB7C-67A9E7B233A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 Id="rId3" Type="http://schemas.openxmlformats.org/officeDocument/2006/relationships/hyperlink" Target="http://en.wikipedia.org/wiki/Free_migration"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Deng_Xiaoping" TargetMode="External"/><Relationship Id="rId4" Type="http://schemas.openxmlformats.org/officeDocument/2006/relationships/hyperlink" Target="http://en.wikipedia.org/wiki/Food_ration" TargetMode="External"/><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Hukou_system" TargetMode="External"/><Relationship Id="rId4" Type="http://schemas.openxmlformats.org/officeDocument/2006/relationships/hyperlink" Target="http://en.wikipedia.org/wiki/Construction" TargetMode="External"/><Relationship Id="rId5" Type="http://schemas.openxmlformats.org/officeDocument/2006/relationships/hyperlink" Target="http://en.wikipedia.org/wiki/Housekeeping"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Official efforts to limit </a:t>
            </a:r>
            <a:r>
              <a:rPr lang="en-US" dirty="0">
                <a:hlinkClick r:id="rId3"/>
              </a:rPr>
              <a:t>free migration between villages and cities began as early as 1952 with a series of measures designed to prevent individuals without special permission from moving to cities to take advantage of the generally higher living standards there.</a:t>
            </a:r>
            <a:endParaRPr lang="en-US" dirty="0"/>
          </a:p>
        </p:txBody>
      </p:sp>
      <p:sp>
        <p:nvSpPr>
          <p:cNvPr id="4" name="Slide Number Placeholder 3"/>
          <p:cNvSpPr>
            <a:spLocks noGrp="1"/>
          </p:cNvSpPr>
          <p:nvPr>
            <p:ph type="sldNum" sz="quarter" idx="10"/>
          </p:nvPr>
        </p:nvSpPr>
        <p:spPr/>
        <p:txBody>
          <a:bodyPr/>
          <a:lstStyle/>
          <a:p>
            <a:fld id="{E5A2F1ED-2B5A-4C43-AB7C-67A9E7B233A4}"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hlinkClick r:id="rId3"/>
              </a:rPr>
              <a:t>Deng Xiaoping in the late 1970s and early 1980s dramatically increased the food supply in China's cities, making it possible for more people to come in from rural areas and survive without </a:t>
            </a:r>
            <a:r>
              <a:rPr lang="en-US" sz="1200" kern="1200" dirty="0" smtClean="0">
                <a:solidFill>
                  <a:schemeClr val="tx1"/>
                </a:solidFill>
                <a:latin typeface="+mn-lt"/>
                <a:ea typeface="+mn-ea"/>
                <a:cs typeface="+mn-cs"/>
                <a:hlinkClick r:id="rId4"/>
              </a:rPr>
              <a:t>food ration cards. Because of the increased food supply, the authorities temporarily relaxed the enforcement of migration restrictions.</a:t>
            </a:r>
            <a:endParaRPr lang="en-US" dirty="0"/>
          </a:p>
        </p:txBody>
      </p:sp>
      <p:sp>
        <p:nvSpPr>
          <p:cNvPr id="4" name="Slide Number Placeholder 3"/>
          <p:cNvSpPr>
            <a:spLocks noGrp="1"/>
          </p:cNvSpPr>
          <p:nvPr>
            <p:ph type="sldNum" sz="quarter" idx="10"/>
          </p:nvPr>
        </p:nvSpPr>
        <p:spPr/>
        <p:txBody>
          <a:bodyPr/>
          <a:lstStyle/>
          <a:p>
            <a:fld id="{E5A2F1ED-2B5A-4C43-AB7C-67A9E7B233A4}"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Helvetica"/>
              </a:rPr>
              <a:t>he central government attempted to control movement through the </a:t>
            </a:r>
            <a:r>
              <a:rPr lang="en-US" sz="1200" dirty="0" smtClean="0">
                <a:solidFill>
                  <a:srgbClr val="0030A4"/>
                </a:solidFill>
                <a:latin typeface="Helvetica"/>
                <a:hlinkClick r:id="rId3"/>
              </a:rPr>
              <a:t>household registration system and promote development of small cities and towns, but within this system many people were still able to migrate primarily for employment or educational purposes. Leaving their place of official registration for days, months, or even years, unemployed agricultural workers found jobs in </a:t>
            </a:r>
            <a:r>
              <a:rPr lang="en-US" sz="1200" dirty="0" smtClean="0">
                <a:solidFill>
                  <a:srgbClr val="0030A4"/>
                </a:solidFill>
                <a:latin typeface="Helvetica"/>
                <a:hlinkClick r:id="rId4"/>
              </a:rPr>
              <a:t>construction, </a:t>
            </a:r>
            <a:r>
              <a:rPr lang="en-US" sz="1200" dirty="0" smtClean="0">
                <a:solidFill>
                  <a:srgbClr val="0030A4"/>
                </a:solidFill>
                <a:latin typeface="Helvetica"/>
                <a:hlinkClick r:id="rId5"/>
              </a:rPr>
              <a:t>housekeeping, or commune-run shops or restaurants. This temporary mobility was permitted by authorities because it simultaneously absorbed a large amount of surplus rural labor, improved the economies of rural areas, and satisfied urban requirements for service and other workers. The most significant aspect of the temporary migration, however, was that it was viewed as a possible initial step toward the development of small, rural-oriented urban centers that could bring employment and urban amenities to rural areas.</a:t>
            </a:r>
            <a:endParaRPr lang="en-US" dirty="0"/>
          </a:p>
        </p:txBody>
      </p:sp>
      <p:sp>
        <p:nvSpPr>
          <p:cNvPr id="4" name="Slide Number Placeholder 3"/>
          <p:cNvSpPr>
            <a:spLocks noGrp="1"/>
          </p:cNvSpPr>
          <p:nvPr>
            <p:ph type="sldNum" sz="quarter" idx="10"/>
          </p:nvPr>
        </p:nvSpPr>
        <p:spPr/>
        <p:txBody>
          <a:bodyPr/>
          <a:lstStyle/>
          <a:p>
            <a:fld id="{E5A2F1ED-2B5A-4C43-AB7C-67A9E7B233A4}"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4" name="Date Placeholder 3"/>
          <p:cNvSpPr>
            <a:spLocks noGrp="1"/>
          </p:cNvSpPr>
          <p:nvPr>
            <p:ph type="dt" sz="half" idx="10"/>
          </p:nvPr>
        </p:nvSpPr>
        <p:spPr/>
        <p:txBody>
          <a:bodyPr/>
          <a:lstStyle/>
          <a:p>
            <a:fld id="{13A38D19-3213-D44B-9206-C33FA4A5FDDC}"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13A38D19-3213-D44B-9206-C33FA4A5FDDC}"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13A38D19-3213-D44B-9206-C33FA4A5FDDC}"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13A38D19-3213-D44B-9206-C33FA4A5FDDC}"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13A38D19-3213-D44B-9206-C33FA4A5FDDC}"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p:txBody>
          <a:bodyPr/>
          <a:lstStyle/>
          <a:p>
            <a:fld id="{13A38D19-3213-D44B-9206-C33FA4A5FDDC}"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p:txBody>
          <a:bodyPr/>
          <a:lstStyle/>
          <a:p>
            <a:fld id="{13A38D19-3213-D44B-9206-C33FA4A5FDDC}" type="datetimeFigureOut">
              <a:rPr lang="en-US" smtClean="0"/>
              <a:pPr/>
              <a:t>11/3/10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13A38D19-3213-D44B-9206-C33FA4A5FDDC}" type="datetimeFigureOut">
              <a:rPr lang="en-US" smtClean="0"/>
              <a:pPr/>
              <a:t>11/3/10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A38D19-3213-D44B-9206-C33FA4A5FDDC}" type="datetimeFigureOut">
              <a:rPr lang="en-US" smtClean="0"/>
              <a:pPr/>
              <a:t>11/3/10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13A38D19-3213-D44B-9206-C33FA4A5FDDC}"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13A38D19-3213-D44B-9206-C33FA4A5FDDC}"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316E6-D111-ED43-A6B3-155ADF8A740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A38D19-3213-D44B-9206-C33FA4A5FDDC}" type="datetimeFigureOut">
              <a:rPr lang="en-US" smtClean="0"/>
              <a:pPr/>
              <a:t>11/3/10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C316E6-D111-ED43-A6B3-155ADF8A740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a:p>
        </p:txBody>
      </p:sp>
      <p:sp>
        <p:nvSpPr>
          <p:cNvPr id="5" name="Subtitle 4"/>
          <p:cNvSpPr>
            <a:spLocks noGrp="1"/>
          </p:cNvSpPr>
          <p:nvPr>
            <p:ph type="subTitle" idx="1"/>
          </p:nvPr>
        </p:nvSpPr>
        <p:spPr/>
        <p:txBody>
          <a:bodyPr/>
          <a:lstStyle/>
          <a:p>
            <a:endParaRPr lang="en-US" dirty="0"/>
          </a:p>
        </p:txBody>
      </p:sp>
      <p:pic>
        <p:nvPicPr>
          <p:cNvPr id="6" name="Content Placeholder 3" descr="Screen shot 2010-11-03 at 6.41.33 PM.png"/>
          <p:cNvPicPr>
            <a:picLocks noChangeAspect="1"/>
          </p:cNvPicPr>
          <p:nvPr/>
        </p:nvPicPr>
        <p:blipFill>
          <a:blip r:embed="rId2"/>
          <a:srcRect l="-1158" r="-1158"/>
          <a:stretch>
            <a:fillRect/>
          </a:stretch>
        </p:blipFill>
        <p:spPr>
          <a:xfrm>
            <a:off x="0" y="0"/>
            <a:ext cx="930321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 y="0"/>
            <a:ext cx="9144001" cy="6920134"/>
          </a:xfrm>
          <a:prstGeom prst="rect">
            <a:avLst/>
          </a:prstGeom>
        </p:spPr>
      </p:pic>
      <p:sp>
        <p:nvSpPr>
          <p:cNvPr id="5" name="TextBox 4"/>
          <p:cNvSpPr txBox="1"/>
          <p:nvPr/>
        </p:nvSpPr>
        <p:spPr>
          <a:xfrm>
            <a:off x="2148387" y="274638"/>
            <a:ext cx="5994120" cy="584776"/>
          </a:xfrm>
          <a:prstGeom prst="rect">
            <a:avLst/>
          </a:prstGeom>
          <a:noFill/>
        </p:spPr>
        <p:txBody>
          <a:bodyPr wrap="square" rtlCol="0">
            <a:spAutoFit/>
          </a:bodyPr>
          <a:lstStyle/>
          <a:p>
            <a:r>
              <a:rPr lang="en-US" sz="3200" b="1" dirty="0" smtClean="0">
                <a:solidFill>
                  <a:srgbClr val="FFFFFF"/>
                </a:solidFill>
              </a:rPr>
              <a:t>HIGHER STANDARD OF LIVING</a:t>
            </a:r>
            <a:endParaRPr lang="en-US" sz="3200" b="1" dirty="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198824" y="0"/>
            <a:ext cx="6658814" cy="665881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8939682" cy="66802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 y="-1"/>
            <a:ext cx="9143301" cy="685800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 y="0"/>
            <a:ext cx="9144001" cy="6826490"/>
          </a:xfrm>
          <a:prstGeom prst="rect">
            <a:avLst/>
          </a:prstGeom>
        </p:spPr>
      </p:pic>
      <p:sp>
        <p:nvSpPr>
          <p:cNvPr id="5" name="TextBox 4"/>
          <p:cNvSpPr txBox="1"/>
          <p:nvPr/>
        </p:nvSpPr>
        <p:spPr>
          <a:xfrm>
            <a:off x="457200" y="274638"/>
            <a:ext cx="6671914" cy="646331"/>
          </a:xfrm>
          <a:prstGeom prst="rect">
            <a:avLst/>
          </a:prstGeom>
          <a:noFill/>
        </p:spPr>
        <p:txBody>
          <a:bodyPr wrap="square" rtlCol="0">
            <a:spAutoFit/>
          </a:bodyPr>
          <a:lstStyle/>
          <a:p>
            <a:r>
              <a:rPr lang="en-US" sz="3600" b="1" dirty="0" smtClean="0">
                <a:solidFill>
                  <a:schemeClr val="bg1"/>
                </a:solidFill>
                <a:effectLst>
                  <a:glow rad="101600">
                    <a:schemeClr val="tx1">
                      <a:alpha val="75000"/>
                    </a:schemeClr>
                  </a:glow>
                </a:effectLst>
              </a:rPr>
              <a:t>HOUSEHOLD REGISTRATION</a:t>
            </a:r>
            <a:endParaRPr lang="en-US" sz="3600" b="1" dirty="0">
              <a:solidFill>
                <a:schemeClr val="bg1"/>
              </a:solidFill>
              <a:effectLst>
                <a:glow rad="101600">
                  <a:schemeClr val="tx1">
                    <a:alpha val="75000"/>
                  </a:schemeClr>
                </a:glo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 y="-1"/>
            <a:ext cx="9144001" cy="6858001"/>
          </a:xfrm>
          <a:prstGeom prst="rect">
            <a:avLst/>
          </a:prstGeom>
        </p:spPr>
      </p:pic>
      <p:sp>
        <p:nvSpPr>
          <p:cNvPr id="6" name="TextBox 5"/>
          <p:cNvSpPr txBox="1"/>
          <p:nvPr/>
        </p:nvSpPr>
        <p:spPr>
          <a:xfrm>
            <a:off x="289188" y="5407179"/>
            <a:ext cx="3105628" cy="1200329"/>
          </a:xfrm>
          <a:prstGeom prst="rect">
            <a:avLst/>
          </a:prstGeom>
          <a:noFill/>
        </p:spPr>
        <p:txBody>
          <a:bodyPr wrap="square" rtlCol="0">
            <a:spAutoFit/>
          </a:bodyPr>
          <a:lstStyle/>
          <a:p>
            <a:r>
              <a:rPr lang="en-US" sz="3600" b="1" dirty="0" smtClean="0">
                <a:effectLst>
                  <a:glow rad="101600">
                    <a:schemeClr val="bg1">
                      <a:alpha val="75000"/>
                    </a:schemeClr>
                  </a:glow>
                </a:effectLst>
              </a:rPr>
              <a:t>RURAL POVERTY</a:t>
            </a:r>
            <a:endParaRPr lang="en-US" sz="3600" b="1" dirty="0">
              <a:effectLst>
                <a:glow rad="101600">
                  <a:schemeClr val="bg1">
                    <a:alpha val="75000"/>
                  </a:schemeClr>
                </a:glo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 y="-1"/>
            <a:ext cx="9144001" cy="6858001"/>
          </a:xfrm>
          <a:prstGeom prst="rect">
            <a:avLst/>
          </a:prstGeom>
        </p:spPr>
      </p:pic>
      <p:sp>
        <p:nvSpPr>
          <p:cNvPr id="6" name="TextBox 5"/>
          <p:cNvSpPr txBox="1"/>
          <p:nvPr/>
        </p:nvSpPr>
        <p:spPr>
          <a:xfrm>
            <a:off x="289188" y="5407179"/>
            <a:ext cx="3105628" cy="1200329"/>
          </a:xfrm>
          <a:prstGeom prst="rect">
            <a:avLst/>
          </a:prstGeom>
          <a:noFill/>
        </p:spPr>
        <p:txBody>
          <a:bodyPr wrap="square" rtlCol="0">
            <a:spAutoFit/>
          </a:bodyPr>
          <a:lstStyle/>
          <a:p>
            <a:r>
              <a:rPr lang="en-US" sz="3600" b="1" dirty="0" smtClean="0">
                <a:effectLst>
                  <a:glow rad="101600">
                    <a:schemeClr val="bg1">
                      <a:alpha val="75000"/>
                    </a:schemeClr>
                  </a:glow>
                </a:effectLst>
              </a:rPr>
              <a:t>RURAL POVERTY</a:t>
            </a:r>
            <a:endParaRPr lang="en-US" sz="3600" b="1" dirty="0">
              <a:effectLst>
                <a:glow rad="101600">
                  <a:schemeClr val="bg1">
                    <a:alpha val="75000"/>
                  </a:schemeClr>
                </a:glo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9144000" cy="611632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9144000" cy="6861501"/>
          </a:xfrm>
          <a:prstGeom prst="rect">
            <a:avLst/>
          </a:prstGeom>
        </p:spPr>
      </p:pic>
      <p:sp>
        <p:nvSpPr>
          <p:cNvPr id="5" name="TextBox 4"/>
          <p:cNvSpPr txBox="1"/>
          <p:nvPr/>
        </p:nvSpPr>
        <p:spPr>
          <a:xfrm>
            <a:off x="5701833" y="879029"/>
            <a:ext cx="3442167" cy="1077218"/>
          </a:xfrm>
          <a:prstGeom prst="rect">
            <a:avLst/>
          </a:prstGeom>
          <a:noFill/>
        </p:spPr>
        <p:txBody>
          <a:bodyPr wrap="square" rtlCol="0">
            <a:spAutoFit/>
          </a:bodyPr>
          <a:lstStyle/>
          <a:p>
            <a:r>
              <a:rPr lang="en-US" sz="3200" b="1" dirty="0" smtClean="0"/>
              <a:t>BUSINESS OPPORTUNITIES</a:t>
            </a:r>
            <a:endParaRPr lang="en-US" sz="32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TotalTime>
  <Words>262</Words>
  <Application>Microsoft Macintosh PowerPoint</Application>
  <PresentationFormat>On-screen Show (4:3)</PresentationFormat>
  <Paragraphs>11</Paragraphs>
  <Slides>11</Slides>
  <Notes>3</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Lancaster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INTERNAL MIGRATION CASE STUDY</dc:title>
  <dc:creator>Phil Randay</dc:creator>
  <cp:lastModifiedBy>Phil Randay</cp:lastModifiedBy>
  <cp:revision>7</cp:revision>
  <dcterms:created xsi:type="dcterms:W3CDTF">2010-11-04T03:20:34Z</dcterms:created>
  <dcterms:modified xsi:type="dcterms:W3CDTF">2010-11-04T03:54:16Z</dcterms:modified>
</cp:coreProperties>
</file>