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328" y="-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A5083D-5F77-DD46-913B-8D75175BCC52}"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3204854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5083D-5F77-DD46-913B-8D75175BCC52}"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3896204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5083D-5F77-DD46-913B-8D75175BCC52}"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3752958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5083D-5F77-DD46-913B-8D75175BCC52}"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341151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A5083D-5F77-DD46-913B-8D75175BCC52}" type="datetimeFigureOut">
              <a:rPr lang="en-US" smtClean="0"/>
              <a:t>5/13/13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1857713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A5083D-5F77-DD46-913B-8D75175BCC52}" type="datetimeFigureOut">
              <a:rPr lang="en-US" smtClean="0"/>
              <a:t>5/13/13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2716180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A5083D-5F77-DD46-913B-8D75175BCC52}" type="datetimeFigureOut">
              <a:rPr lang="en-US" smtClean="0"/>
              <a:t>5/13/13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1153526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A5083D-5F77-DD46-913B-8D75175BCC52}" type="datetimeFigureOut">
              <a:rPr lang="en-US" smtClean="0"/>
              <a:t>5/13/13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2213377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5083D-5F77-DD46-913B-8D75175BCC52}" type="datetimeFigureOut">
              <a:rPr lang="en-US" smtClean="0"/>
              <a:t>5/13/13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3805485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5083D-5F77-DD46-913B-8D75175BCC52}" type="datetimeFigureOut">
              <a:rPr lang="en-US" smtClean="0"/>
              <a:t>5/13/13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1409955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5083D-5F77-DD46-913B-8D75175BCC52}" type="datetimeFigureOut">
              <a:rPr lang="en-US" smtClean="0"/>
              <a:t>5/13/13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7038E-8F9E-9E42-8E3C-A0D530B39857}" type="slidenum">
              <a:rPr lang="en-US" smtClean="0"/>
              <a:t>‹#›</a:t>
            </a:fld>
            <a:endParaRPr lang="en-US"/>
          </a:p>
        </p:txBody>
      </p:sp>
    </p:spTree>
    <p:extLst>
      <p:ext uri="{BB962C8B-B14F-4D97-AF65-F5344CB8AC3E}">
        <p14:creationId xmlns:p14="http://schemas.microsoft.com/office/powerpoint/2010/main" val="11281022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5083D-5F77-DD46-913B-8D75175BCC52}" type="datetimeFigureOut">
              <a:rPr lang="en-US" smtClean="0"/>
              <a:t>5/13/13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7038E-8F9E-9E42-8E3C-A0D530B39857}" type="slidenum">
              <a:rPr lang="en-US" smtClean="0"/>
              <a:t>‹#›</a:t>
            </a:fld>
            <a:endParaRPr lang="en-US"/>
          </a:p>
        </p:txBody>
      </p:sp>
    </p:spTree>
    <p:extLst>
      <p:ext uri="{BB962C8B-B14F-4D97-AF65-F5344CB8AC3E}">
        <p14:creationId xmlns:p14="http://schemas.microsoft.com/office/powerpoint/2010/main" val="3230524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384307" y="501346"/>
            <a:ext cx="6182330" cy="769441"/>
          </a:xfrm>
          <a:prstGeom prst="rect">
            <a:avLst/>
          </a:prstGeom>
          <a:noFill/>
        </p:spPr>
        <p:txBody>
          <a:bodyPr wrap="square" rtlCol="0">
            <a:spAutoFit/>
          </a:bodyPr>
          <a:lstStyle/>
          <a:p>
            <a:r>
              <a:rPr lang="en-US" sz="4400" b="1" dirty="0" smtClean="0"/>
              <a:t>JAPAN CASE STUDIES</a:t>
            </a:r>
            <a:endParaRPr lang="en-US" sz="4400" b="1" dirty="0"/>
          </a:p>
        </p:txBody>
      </p:sp>
    </p:spTree>
    <p:extLst>
      <p:ext uri="{BB962C8B-B14F-4D97-AF65-F5344CB8AC3E}">
        <p14:creationId xmlns:p14="http://schemas.microsoft.com/office/powerpoint/2010/main" val="1665990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63497" cy="6858000"/>
          </a:xfrm>
          <a:prstGeom prst="rect">
            <a:avLst/>
          </a:prstGeom>
        </p:spPr>
      </p:pic>
      <p:sp>
        <p:nvSpPr>
          <p:cNvPr id="5" name="TextBox 4"/>
          <p:cNvSpPr txBox="1"/>
          <p:nvPr/>
        </p:nvSpPr>
        <p:spPr>
          <a:xfrm>
            <a:off x="0" y="0"/>
            <a:ext cx="4728647" cy="1938992"/>
          </a:xfrm>
          <a:prstGeom prst="rect">
            <a:avLst/>
          </a:prstGeom>
          <a:noFill/>
        </p:spPr>
        <p:txBody>
          <a:bodyPr wrap="square" rtlCol="0">
            <a:spAutoFit/>
          </a:bodyPr>
          <a:lstStyle/>
          <a:p>
            <a:r>
              <a:rPr lang="en-US" sz="4000" b="1" dirty="0" smtClean="0">
                <a:solidFill>
                  <a:schemeClr val="bg1"/>
                </a:solidFill>
              </a:rPr>
              <a:t>POPULATIONS IN TRANSITION: AGEING POPULATION</a:t>
            </a:r>
            <a:endParaRPr lang="en-US" sz="4000" b="1" dirty="0">
              <a:solidFill>
                <a:schemeClr val="bg1"/>
              </a:solidFill>
            </a:endParaRPr>
          </a:p>
        </p:txBody>
      </p:sp>
    </p:spTree>
    <p:extLst>
      <p:ext uri="{BB962C8B-B14F-4D97-AF65-F5344CB8AC3E}">
        <p14:creationId xmlns:p14="http://schemas.microsoft.com/office/powerpoint/2010/main" val="2873624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572000" cy="1077218"/>
          </a:xfrm>
          <a:prstGeom prst="rect">
            <a:avLst/>
          </a:prstGeom>
          <a:ln w="12700">
            <a:solidFill>
              <a:schemeClr val="tx1"/>
            </a:solidFill>
          </a:ln>
        </p:spPr>
        <p:txBody>
          <a:bodyPr>
            <a:spAutoFit/>
          </a:bodyPr>
          <a:lstStyle/>
          <a:p>
            <a:r>
              <a:rPr lang="en-US" sz="1600" dirty="0" smtClean="0"/>
              <a:t>The aging of Japan is thought to outweigh all other nations, as the country is purported to have the highest proportion of elderly citizens; more than 20% are over the age of 65 today</a:t>
            </a:r>
            <a:endParaRPr lang="en-US" sz="1600" dirty="0"/>
          </a:p>
        </p:txBody>
      </p:sp>
      <p:sp>
        <p:nvSpPr>
          <p:cNvPr id="5" name="Rectangle 4"/>
          <p:cNvSpPr/>
          <p:nvPr/>
        </p:nvSpPr>
        <p:spPr>
          <a:xfrm>
            <a:off x="4572000" y="0"/>
            <a:ext cx="4572000" cy="2308324"/>
          </a:xfrm>
          <a:prstGeom prst="rect">
            <a:avLst/>
          </a:prstGeom>
          <a:ln w="12700">
            <a:solidFill>
              <a:schemeClr val="tx1"/>
            </a:solidFill>
          </a:ln>
        </p:spPr>
        <p:txBody>
          <a:bodyPr>
            <a:spAutoFit/>
          </a:bodyPr>
          <a:lstStyle/>
          <a:p>
            <a:r>
              <a:rPr lang="en-US" sz="1600" dirty="0" smtClean="0"/>
              <a:t>The age 65 and above demographic group increased from 26.5 million in 2006 to 29.47 million in 2011, a 11.2% increase. The Japanese Health Ministry estimates the nation's total population will decrease by 25% from 127.8 million in 2005 to 95.2 million by 2050. Japan's elderly population, aged 65 or older, comprised 20% of the nation's population in June 2006, a percentage that is forecast to increase to 38% by 2055</a:t>
            </a:r>
            <a:endParaRPr lang="en-US" sz="1600" dirty="0"/>
          </a:p>
        </p:txBody>
      </p:sp>
      <p:sp>
        <p:nvSpPr>
          <p:cNvPr id="6" name="Rectangle 5"/>
          <p:cNvSpPr/>
          <p:nvPr/>
        </p:nvSpPr>
        <p:spPr>
          <a:xfrm>
            <a:off x="0" y="1200329"/>
            <a:ext cx="4572000" cy="830997"/>
          </a:xfrm>
          <a:prstGeom prst="rect">
            <a:avLst/>
          </a:prstGeom>
          <a:ln w="12700">
            <a:solidFill>
              <a:schemeClr val="tx1"/>
            </a:solidFill>
          </a:ln>
        </p:spPr>
        <p:txBody>
          <a:bodyPr>
            <a:spAutoFit/>
          </a:bodyPr>
          <a:lstStyle/>
          <a:p>
            <a:r>
              <a:rPr lang="en-US" sz="1600" dirty="0" smtClean="0"/>
              <a:t>This aging of the population was brought about by a combination of low fertility and high life expectancies (i.e., low mortality).</a:t>
            </a:r>
            <a:endParaRPr lang="en-US" sz="1600" dirty="0"/>
          </a:p>
        </p:txBody>
      </p:sp>
      <p:sp>
        <p:nvSpPr>
          <p:cNvPr id="7" name="Rectangle 6"/>
          <p:cNvSpPr/>
          <p:nvPr/>
        </p:nvSpPr>
        <p:spPr>
          <a:xfrm>
            <a:off x="13576" y="2123659"/>
            <a:ext cx="4572000" cy="2308324"/>
          </a:xfrm>
          <a:prstGeom prst="rect">
            <a:avLst/>
          </a:prstGeom>
          <a:ln w="12700">
            <a:solidFill>
              <a:schemeClr val="tx1"/>
            </a:solidFill>
          </a:ln>
        </p:spPr>
        <p:txBody>
          <a:bodyPr>
            <a:spAutoFit/>
          </a:bodyPr>
          <a:lstStyle/>
          <a:p>
            <a:r>
              <a:rPr lang="en-US" sz="1600" dirty="0" smtClean="0"/>
              <a:t>A number of factors contributed to the trend toward small families: high education, devotion to raising healthy children, late marriage, increased participation of women in the labor force, small living spaces, education about the problems of overpopulation, and the high costs of child education. The leading causes of death are cancer, heart disease, and cerebrovascular disease, a pattern common to industrialized societies.</a:t>
            </a:r>
            <a:endParaRPr lang="en-US" sz="1600" dirty="0"/>
          </a:p>
        </p:txBody>
      </p:sp>
      <p:sp>
        <p:nvSpPr>
          <p:cNvPr id="8" name="Rectangle 7"/>
          <p:cNvSpPr/>
          <p:nvPr/>
        </p:nvSpPr>
        <p:spPr>
          <a:xfrm>
            <a:off x="4572000" y="2515067"/>
            <a:ext cx="4572000" cy="1569660"/>
          </a:xfrm>
          <a:prstGeom prst="rect">
            <a:avLst/>
          </a:prstGeom>
          <a:ln w="12700">
            <a:solidFill>
              <a:schemeClr val="tx1"/>
            </a:solidFill>
          </a:ln>
        </p:spPr>
        <p:txBody>
          <a:bodyPr>
            <a:spAutoFit/>
          </a:bodyPr>
          <a:lstStyle/>
          <a:p>
            <a:r>
              <a:rPr lang="en-US" sz="1600" dirty="0" smtClean="0"/>
              <a:t>The aging of the population was already becoming evident in the aging of the labor force and the shortage of young workers in the late-1980s, with potential impacts on employment practices, wages and benefits, and the roles of women in the labor force.</a:t>
            </a:r>
            <a:endParaRPr lang="en-US" sz="1600" dirty="0"/>
          </a:p>
        </p:txBody>
      </p:sp>
      <p:sp>
        <p:nvSpPr>
          <p:cNvPr id="9" name="Rectangle 8"/>
          <p:cNvSpPr/>
          <p:nvPr/>
        </p:nvSpPr>
        <p:spPr>
          <a:xfrm>
            <a:off x="4585576" y="4306100"/>
            <a:ext cx="4572000" cy="2062103"/>
          </a:xfrm>
          <a:prstGeom prst="rect">
            <a:avLst/>
          </a:prstGeom>
          <a:ln w="12700">
            <a:solidFill>
              <a:schemeClr val="tx1"/>
            </a:solidFill>
          </a:ln>
        </p:spPr>
        <p:txBody>
          <a:bodyPr>
            <a:spAutoFit/>
          </a:bodyPr>
          <a:lstStyle/>
          <a:p>
            <a:r>
              <a:rPr lang="en-US" sz="1600" dirty="0" smtClean="0"/>
              <a:t>The increasing proportion of elderly people also had a major impact on government spending. Millions of dollars are saved every year on education and on health care and welfare for children. social expenditures amounted to In 1992 that portion of the national budget was 18%, and it was expected that by 2025, 27% of national income would be spent on social welfare.</a:t>
            </a:r>
            <a:endParaRPr lang="en-US" sz="1600" dirty="0"/>
          </a:p>
        </p:txBody>
      </p:sp>
      <p:sp>
        <p:nvSpPr>
          <p:cNvPr id="10" name="Rectangle 9"/>
          <p:cNvSpPr/>
          <p:nvPr/>
        </p:nvSpPr>
        <p:spPr>
          <a:xfrm>
            <a:off x="13576" y="4533525"/>
            <a:ext cx="4572000" cy="2062103"/>
          </a:xfrm>
          <a:prstGeom prst="rect">
            <a:avLst/>
          </a:prstGeom>
          <a:ln w="12700">
            <a:solidFill>
              <a:schemeClr val="tx1"/>
            </a:solidFill>
          </a:ln>
        </p:spPr>
        <p:txBody>
          <a:bodyPr>
            <a:spAutoFit/>
          </a:bodyPr>
          <a:lstStyle/>
          <a:p>
            <a:r>
              <a:rPr lang="en-US" sz="1600" dirty="0" smtClean="0"/>
              <a:t>Japan has focused its policies on the work-life balance with the goal of improving the conditions for increasing the birth rate. To address these challenges, Japan has established goals to define the ideal work-life balance that would provide the environment for couples to have more children with the passing of the Child Care and Family Care Leave Law</a:t>
            </a:r>
            <a:endParaRPr lang="en-US" sz="1600" dirty="0"/>
          </a:p>
        </p:txBody>
      </p:sp>
    </p:spTree>
    <p:extLst>
      <p:ext uri="{BB962C8B-B14F-4D97-AF65-F5344CB8AC3E}">
        <p14:creationId xmlns:p14="http://schemas.microsoft.com/office/powerpoint/2010/main" val="3522662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7371" cy="6858000"/>
          </a:xfrm>
          <a:prstGeom prst="rect">
            <a:avLst/>
          </a:prstGeom>
        </p:spPr>
      </p:pic>
      <p:sp>
        <p:nvSpPr>
          <p:cNvPr id="5" name="TextBox 4"/>
          <p:cNvSpPr txBox="1"/>
          <p:nvPr/>
        </p:nvSpPr>
        <p:spPr>
          <a:xfrm>
            <a:off x="4394467" y="250674"/>
            <a:ext cx="4127123" cy="1446550"/>
          </a:xfrm>
          <a:prstGeom prst="rect">
            <a:avLst/>
          </a:prstGeom>
          <a:noFill/>
        </p:spPr>
        <p:txBody>
          <a:bodyPr wrap="square" rtlCol="0">
            <a:spAutoFit/>
          </a:bodyPr>
          <a:lstStyle/>
          <a:p>
            <a:r>
              <a:rPr lang="en-US" sz="4400" b="1" dirty="0" smtClean="0">
                <a:solidFill>
                  <a:srgbClr val="FFFFFF"/>
                </a:solidFill>
              </a:rPr>
              <a:t>HAZARDS &amp; DISASTERS: JET</a:t>
            </a:r>
            <a:endParaRPr lang="en-US" sz="4400" b="1" dirty="0">
              <a:solidFill>
                <a:srgbClr val="FFFFFF"/>
              </a:solidFill>
            </a:endParaRPr>
          </a:p>
        </p:txBody>
      </p:sp>
    </p:spTree>
    <p:extLst>
      <p:ext uri="{BB962C8B-B14F-4D97-AF65-F5344CB8AC3E}">
        <p14:creationId xmlns:p14="http://schemas.microsoft.com/office/powerpoint/2010/main" val="404188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2588"/>
            <a:ext cx="4572000" cy="1200329"/>
          </a:xfrm>
          <a:prstGeom prst="rect">
            <a:avLst/>
          </a:prstGeom>
          <a:ln w="12700">
            <a:solidFill>
              <a:schemeClr val="tx1"/>
            </a:solidFill>
          </a:ln>
        </p:spPr>
        <p:txBody>
          <a:bodyPr>
            <a:spAutoFit/>
          </a:bodyPr>
          <a:lstStyle/>
          <a:p>
            <a:r>
              <a:rPr lang="en-US" dirty="0" smtClean="0"/>
              <a:t>The 2011 earthquake off the Pacific coast of </a:t>
            </a:r>
            <a:r>
              <a:rPr lang="en-US" dirty="0" err="1" smtClean="0"/>
              <a:t>Tōhoku</a:t>
            </a:r>
            <a:r>
              <a:rPr lang="en-US" dirty="0" smtClean="0"/>
              <a:t>, was a magnitude 9.0 (Mw) undersea </a:t>
            </a:r>
            <a:r>
              <a:rPr lang="en-US" dirty="0" err="1" smtClean="0"/>
              <a:t>megathrust</a:t>
            </a:r>
            <a:r>
              <a:rPr lang="en-US" dirty="0" smtClean="0"/>
              <a:t> earthquake off the coast of Japan that occurred at 14:46 </a:t>
            </a:r>
            <a:endParaRPr lang="en-US" dirty="0"/>
          </a:p>
        </p:txBody>
      </p:sp>
      <p:sp>
        <p:nvSpPr>
          <p:cNvPr id="5" name="Rectangle 4"/>
          <p:cNvSpPr/>
          <p:nvPr/>
        </p:nvSpPr>
        <p:spPr>
          <a:xfrm>
            <a:off x="4572000" y="63885"/>
            <a:ext cx="4572000" cy="1200329"/>
          </a:xfrm>
          <a:prstGeom prst="rect">
            <a:avLst/>
          </a:prstGeom>
          <a:ln w="12700">
            <a:solidFill>
              <a:schemeClr val="tx1"/>
            </a:solidFill>
          </a:ln>
        </p:spPr>
        <p:txBody>
          <a:bodyPr>
            <a:spAutoFit/>
          </a:bodyPr>
          <a:lstStyle/>
          <a:p>
            <a:r>
              <a:rPr lang="en-US" dirty="0" smtClean="0"/>
              <a:t>It was the most powerful known earthquake ever to have hit Japan, and the fifth most powerful earthquake in the world since modern record-keeping began in 1900</a:t>
            </a:r>
            <a:endParaRPr lang="en-US" dirty="0"/>
          </a:p>
        </p:txBody>
      </p:sp>
      <p:sp>
        <p:nvSpPr>
          <p:cNvPr id="6" name="Rectangle 5"/>
          <p:cNvSpPr/>
          <p:nvPr/>
        </p:nvSpPr>
        <p:spPr>
          <a:xfrm>
            <a:off x="0" y="1264214"/>
            <a:ext cx="4572000" cy="2031325"/>
          </a:xfrm>
          <a:prstGeom prst="rect">
            <a:avLst/>
          </a:prstGeom>
          <a:ln w="12700">
            <a:solidFill>
              <a:schemeClr val="tx1"/>
            </a:solidFill>
          </a:ln>
        </p:spPr>
        <p:txBody>
          <a:bodyPr>
            <a:spAutoFit/>
          </a:bodyPr>
          <a:lstStyle/>
          <a:p>
            <a:r>
              <a:rPr lang="en-US" dirty="0" smtClean="0"/>
              <a:t>On 12 September 2012, a Japanese National Police Agency report confirmed 15,883 deaths 6,143 injured, and 2,681 people missing across twenty prefectures, as well as 129,225 buildings totally collapsed, with a further 254,204 buildings 'half collapsed', and another 691,766 buildings partially damaged</a:t>
            </a:r>
            <a:endParaRPr lang="en-US" dirty="0"/>
          </a:p>
        </p:txBody>
      </p:sp>
      <p:sp>
        <p:nvSpPr>
          <p:cNvPr id="7" name="Rectangle 6"/>
          <p:cNvSpPr/>
          <p:nvPr/>
        </p:nvSpPr>
        <p:spPr>
          <a:xfrm>
            <a:off x="4572000" y="1273606"/>
            <a:ext cx="4572000" cy="923330"/>
          </a:xfrm>
          <a:prstGeom prst="rect">
            <a:avLst/>
          </a:prstGeom>
          <a:ln w="12700">
            <a:solidFill>
              <a:schemeClr val="tx1"/>
            </a:solidFill>
          </a:ln>
        </p:spPr>
        <p:txBody>
          <a:bodyPr>
            <a:spAutoFit/>
          </a:bodyPr>
          <a:lstStyle/>
          <a:p>
            <a:r>
              <a:rPr lang="en-US" dirty="0" smtClean="0"/>
              <a:t>Around 4.4 million households in northeastern Japan were left without electricity and 1.5 million without water</a:t>
            </a:r>
            <a:endParaRPr lang="en-US" dirty="0"/>
          </a:p>
        </p:txBody>
      </p:sp>
      <p:sp>
        <p:nvSpPr>
          <p:cNvPr id="8" name="Rectangle 7"/>
          <p:cNvSpPr/>
          <p:nvPr/>
        </p:nvSpPr>
        <p:spPr>
          <a:xfrm>
            <a:off x="4572000" y="2196473"/>
            <a:ext cx="4572000" cy="1754327"/>
          </a:xfrm>
          <a:prstGeom prst="rect">
            <a:avLst/>
          </a:prstGeom>
          <a:ln w="12700">
            <a:solidFill>
              <a:schemeClr val="tx1"/>
            </a:solidFill>
          </a:ln>
        </p:spPr>
        <p:txBody>
          <a:bodyPr>
            <a:spAutoFit/>
          </a:bodyPr>
          <a:lstStyle/>
          <a:p>
            <a:r>
              <a:rPr lang="en-US" dirty="0" smtClean="0"/>
              <a:t>The tsunami caused nuclear accidents, primarily the level 7 meltdowns at three reactors in the Fukushima Daiichi Nuclear Power Plant complex, and the associated evacuation zones affecting hundreds of thousands of residents.</a:t>
            </a:r>
            <a:endParaRPr lang="en-US" dirty="0"/>
          </a:p>
        </p:txBody>
      </p:sp>
      <p:sp>
        <p:nvSpPr>
          <p:cNvPr id="9" name="Rectangle 8"/>
          <p:cNvSpPr/>
          <p:nvPr/>
        </p:nvSpPr>
        <p:spPr>
          <a:xfrm>
            <a:off x="63703" y="3290355"/>
            <a:ext cx="4572000" cy="2308324"/>
          </a:xfrm>
          <a:prstGeom prst="rect">
            <a:avLst/>
          </a:prstGeom>
          <a:ln w="12700">
            <a:solidFill>
              <a:schemeClr val="tx1"/>
            </a:solidFill>
          </a:ln>
        </p:spPr>
        <p:txBody>
          <a:bodyPr>
            <a:spAutoFit/>
          </a:bodyPr>
          <a:lstStyle/>
          <a:p>
            <a:r>
              <a:rPr lang="en-US" dirty="0" smtClean="0"/>
              <a:t>Early estimates placed insured losses from the earthquake alone at US$14.5 to $34.6 billion. The Bank of Japan offered ¥15 trillion (US$183 billion) to the banking system on 14 March in an effort to normalize market conditions. The World Bank's estimated economic cost was US$235 billion, making it the costliest natural disaster in world history.</a:t>
            </a:r>
            <a:endParaRPr lang="en-US" dirty="0"/>
          </a:p>
        </p:txBody>
      </p:sp>
      <p:sp>
        <p:nvSpPr>
          <p:cNvPr id="10" name="Rectangle 9"/>
          <p:cNvSpPr/>
          <p:nvPr/>
        </p:nvSpPr>
        <p:spPr>
          <a:xfrm>
            <a:off x="4572000" y="3950800"/>
            <a:ext cx="4572000" cy="1754327"/>
          </a:xfrm>
          <a:prstGeom prst="rect">
            <a:avLst/>
          </a:prstGeom>
          <a:ln w="12700">
            <a:solidFill>
              <a:schemeClr val="tx1"/>
            </a:solidFill>
          </a:ln>
        </p:spPr>
        <p:txBody>
          <a:bodyPr>
            <a:spAutoFit/>
          </a:bodyPr>
          <a:lstStyle/>
          <a:p>
            <a:r>
              <a:rPr lang="en-US" dirty="0" smtClean="0"/>
              <a:t>Although Japan has invested the equivalent of billions of dollars on anti-tsunami seawalls which line at least 40% of its coastline and stand up to 12 m (39 </a:t>
            </a:r>
            <a:r>
              <a:rPr lang="en-US" dirty="0" err="1" smtClean="0"/>
              <a:t>ft</a:t>
            </a:r>
            <a:r>
              <a:rPr lang="en-US" dirty="0" smtClean="0"/>
              <a:t>) high, the tsunami simply washed over the top of some seawalls, collapsing some in the process.</a:t>
            </a:r>
            <a:endParaRPr lang="en-US" dirty="0"/>
          </a:p>
        </p:txBody>
      </p:sp>
      <p:sp>
        <p:nvSpPr>
          <p:cNvPr id="11" name="Rectangle 10"/>
          <p:cNvSpPr/>
          <p:nvPr/>
        </p:nvSpPr>
        <p:spPr>
          <a:xfrm>
            <a:off x="0" y="5657671"/>
            <a:ext cx="4572000" cy="1200329"/>
          </a:xfrm>
          <a:prstGeom prst="rect">
            <a:avLst/>
          </a:prstGeom>
          <a:ln w="12700">
            <a:solidFill>
              <a:schemeClr val="tx1"/>
            </a:solidFill>
          </a:ln>
        </p:spPr>
        <p:txBody>
          <a:bodyPr>
            <a:spAutoFit/>
          </a:bodyPr>
          <a:lstStyle/>
          <a:p>
            <a:r>
              <a:rPr lang="en-US" dirty="0" smtClean="0"/>
              <a:t>The tsunami resulted in over 340,000 displaced people in the </a:t>
            </a:r>
            <a:r>
              <a:rPr lang="en-US" dirty="0" err="1" smtClean="0"/>
              <a:t>Tōhoku</a:t>
            </a:r>
            <a:r>
              <a:rPr lang="en-US" dirty="0" smtClean="0"/>
              <a:t> region, and shortages of food, water, shelter, medicine and fuel for survivors.</a:t>
            </a:r>
            <a:endParaRPr lang="en-US" dirty="0"/>
          </a:p>
        </p:txBody>
      </p:sp>
      <p:sp>
        <p:nvSpPr>
          <p:cNvPr id="12" name="Rectangle 11"/>
          <p:cNvSpPr/>
          <p:nvPr/>
        </p:nvSpPr>
        <p:spPr>
          <a:xfrm>
            <a:off x="4572000" y="5705127"/>
            <a:ext cx="4572000" cy="1200329"/>
          </a:xfrm>
          <a:prstGeom prst="rect">
            <a:avLst/>
          </a:prstGeom>
          <a:ln w="12700">
            <a:solidFill>
              <a:schemeClr val="tx1"/>
            </a:solidFill>
          </a:ln>
        </p:spPr>
        <p:txBody>
          <a:bodyPr>
            <a:spAutoFit/>
          </a:bodyPr>
          <a:lstStyle/>
          <a:p>
            <a:r>
              <a:rPr lang="en-US" dirty="0" smtClean="0"/>
              <a:t> As of March 2012, donations to areas affected by the disaster totaled ¥520 billion and 930,000 people have assisted in disaster recovery efforts</a:t>
            </a:r>
            <a:endParaRPr lang="en-US" dirty="0"/>
          </a:p>
        </p:txBody>
      </p:sp>
    </p:spTree>
    <p:extLst>
      <p:ext uri="{BB962C8B-B14F-4D97-AF65-F5344CB8AC3E}">
        <p14:creationId xmlns:p14="http://schemas.microsoft.com/office/powerpoint/2010/main" val="1023161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TotalTime>
  <Words>751</Words>
  <Application>Microsoft Macintosh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Randay</dc:creator>
  <cp:lastModifiedBy>Philip Randay</cp:lastModifiedBy>
  <cp:revision>4</cp:revision>
  <dcterms:created xsi:type="dcterms:W3CDTF">2013-05-14T02:43:46Z</dcterms:created>
  <dcterms:modified xsi:type="dcterms:W3CDTF">2013-05-14T03:14:41Z</dcterms:modified>
</cp:coreProperties>
</file>