
<file path=[Content_Types].xml><?xml version="1.0" encoding="utf-8"?>
<Types xmlns="http://schemas.openxmlformats.org/package/2006/content-types">
  <Override PartName="/ppt/notesSlides/notesSlide5.xml" ContentType="application/vnd.openxmlformats-officedocument.presentationml.notesSlide+xml"/>
  <Override PartName="/ppt/slideLayouts/slideLayout1.xml" ContentType="application/vnd.openxmlformats-officedocument.presentationml.slideLayout+xml"/>
  <Default Extension="png" ContentType="image/png"/>
  <Default Extension="rels" ContentType="application/vnd.openxmlformats-package.relationships+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notesSlides/notesSlide6.xml" ContentType="application/vnd.openxmlformats-officedocument.presentationml.notesSlide+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notesSlides/notesSlide2.xml" ContentType="application/vnd.openxmlformats-officedocument.presentationml.notesSlide+xml"/>
  <Default Extension="wdp" ContentType="image/vnd.ms-photo"/>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20"/>
  </p:notesMasterIdLst>
  <p:sldIdLst>
    <p:sldId id="256" r:id="rId2"/>
    <p:sldId id="261" r:id="rId3"/>
    <p:sldId id="257" r:id="rId4"/>
    <p:sldId id="273" r:id="rId5"/>
    <p:sldId id="259" r:id="rId6"/>
    <p:sldId id="260" r:id="rId7"/>
    <p:sldId id="280" r:id="rId8"/>
    <p:sldId id="278" r:id="rId9"/>
    <p:sldId id="275" r:id="rId10"/>
    <p:sldId id="276" r:id="rId11"/>
    <p:sldId id="268" r:id="rId12"/>
    <p:sldId id="264" r:id="rId13"/>
    <p:sldId id="274" r:id="rId14"/>
    <p:sldId id="265" r:id="rId15"/>
    <p:sldId id="266" r:id="rId16"/>
    <p:sldId id="279" r:id="rId17"/>
    <p:sldId id="277" r:id="rId18"/>
    <p:sldId id="267" r:id="rId1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a="http://schemas.openxmlformats.org/drawingml/2006/main" xmlns:r="http://schemas.openxmlformats.org/officeDocument/2006/relationships" xmlns:p="http://schemas.openxmlformats.org/presentationml/2006/main" xmlns="" xmlns:p14="http://schemas.microsoft.com/office/powerpoint/2010/main" xmlns:mv="urn:schemas-microsoft-com:mac:vml" xmlns:mc="http://schemas.openxmlformats.org/markup-compatibility/2006" val="0"/>
    </p:ext>
    <p:ext uri="{D31A062A-798A-4329-ABDD-BBA856620510}">
      <p14:defaultImageDpi xmlns:a="http://schemas.openxmlformats.org/drawingml/2006/main" xmlns:r="http://schemas.openxmlformats.org/officeDocument/2006/relationships" xmlns:p="http://schemas.openxmlformats.org/presentationml/2006/main" xmlns="" xmlns:p14="http://schemas.microsoft.com/office/powerpoint/2010/main" xmlns:mv="urn:schemas-microsoft-com:mac:vml" xmlns:mc="http://schemas.openxmlformats.org/markup-compatibility/2006"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6774" autoAdjust="0"/>
    <p:restoredTop sz="87979" autoAdjust="0"/>
  </p:normalViewPr>
  <p:slideViewPr>
    <p:cSldViewPr>
      <p:cViewPr>
        <p:scale>
          <a:sx n="100" d="100"/>
          <a:sy n="100" d="100"/>
        </p:scale>
        <p:origin x="-1288" y="-8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08BCBA-91AD-4CB0-B2DF-B8EA33B3D7CE}" type="datetimeFigureOut">
              <a:rPr lang="es-MX" smtClean="0"/>
              <a:pPr/>
              <a:t>11/9/12</a:t>
            </a:fld>
            <a:endParaRPr lang="es-MX"/>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118769-FEAF-4116-AEBC-F5A3FF5566F7}" type="slidenum">
              <a:rPr lang="es-MX" smtClean="0"/>
              <a:pPr/>
              <a:t>‹#›</a:t>
            </a:fld>
            <a:endParaRPr lang="es-MX"/>
          </a:p>
        </p:txBody>
      </p:sp>
    </p:spTree>
    <p:extLst>
      <p:ext uri="{BB962C8B-B14F-4D97-AF65-F5344CB8AC3E}">
        <p14:creationId xmlns:a="http://schemas.openxmlformats.org/drawingml/2006/main" xmlns:r="http://schemas.openxmlformats.org/officeDocument/2006/relationships" xmlns:p="http://schemas.openxmlformats.org/presentationml/2006/main" xmlns="" xmlns:p14="http://schemas.microsoft.com/office/powerpoint/2010/main" xmlns:mv="urn:schemas-microsoft-com:mac:vml" xmlns:mc="http://schemas.openxmlformats.org/markup-compatibility/2006" val="29312235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27118769-FEAF-4116-AEBC-F5A3FF5566F7}" type="slidenum">
              <a:rPr lang="es-MX" smtClean="0"/>
              <a:pPr/>
              <a:t>5</a:t>
            </a:fld>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Malaria is what geographers call a perfect example of determinism (disease whose geographical distribution is strongly determined by environmental conditions) however, its geographical distribution now is increasingly the result of human intervention.</a:t>
            </a:r>
          </a:p>
          <a:p>
            <a:r>
              <a:rPr lang="en-US" sz="1200" kern="1200" dirty="0" smtClean="0">
                <a:solidFill>
                  <a:schemeClr val="tx1"/>
                </a:solidFill>
                <a:latin typeface="+mn-lt"/>
                <a:ea typeface="+mn-ea"/>
                <a:cs typeface="+mn-cs"/>
              </a:rPr>
              <a:t>Environmental factors are still a very important factor when talking about areas of the world highly infected with malaria; Climate affects both parasites and mosquitoes. Mosquitoes cannot survive in low humidity. Rainfall expands breeding grounds, and in many tropical areas, malaria cases increase during the rainy season. Mosquitoes must live long enough for the parasite to complete its development within them. Therefore, environmental factors that affect mosquito survival can influence malaria incidence.</a:t>
            </a:r>
            <a:endParaRPr lang="es-MX" dirty="0"/>
          </a:p>
        </p:txBody>
      </p:sp>
      <p:sp>
        <p:nvSpPr>
          <p:cNvPr id="4" name="3 Marcador de número de diapositiva"/>
          <p:cNvSpPr>
            <a:spLocks noGrp="1"/>
          </p:cNvSpPr>
          <p:nvPr>
            <p:ph type="sldNum" sz="quarter" idx="10"/>
          </p:nvPr>
        </p:nvSpPr>
        <p:spPr/>
        <p:txBody>
          <a:bodyPr/>
          <a:lstStyle/>
          <a:p>
            <a:fld id="{27118769-FEAF-4116-AEBC-F5A3FF5566F7}" type="slidenum">
              <a:rPr lang="es-MX" smtClean="0"/>
              <a:pPr/>
              <a:t>6</a:t>
            </a:fld>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27118769-FEAF-4116-AEBC-F5A3FF5566F7}" type="slidenum">
              <a:rPr lang="es-MX" smtClean="0"/>
              <a:pPr/>
              <a:t>8</a:t>
            </a:fld>
            <a:endParaRPr 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Most efforts at dealing with malaria have focused on the human side, such as attempts to develop a vaccine, efforts to control environmental factors (such as working to eliminate the low spots where pools of water collect during the rainy season, or applying locally grown plant materials to limit the growth of mosquitoes ) can have a dramatic effect on controlling malaria's spread.  That approach can rely on local effort.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Other methods the team has studied include spreading ground up seeds from the </a:t>
            </a:r>
            <a:r>
              <a:rPr lang="en-US" sz="1200" b="0" i="0" kern="1200" dirty="0" err="1" smtClean="0">
                <a:solidFill>
                  <a:schemeClr val="tx1"/>
                </a:solidFill>
                <a:effectLst/>
                <a:latin typeface="+mn-lt"/>
                <a:ea typeface="+mn-ea"/>
                <a:cs typeface="+mn-cs"/>
              </a:rPr>
              <a:t>neem</a:t>
            </a:r>
            <a:r>
              <a:rPr lang="en-US" sz="1200" b="0" i="0" kern="1200" dirty="0" smtClean="0">
                <a:solidFill>
                  <a:schemeClr val="tx1"/>
                </a:solidFill>
                <a:effectLst/>
                <a:latin typeface="+mn-lt"/>
                <a:ea typeface="+mn-ea"/>
                <a:cs typeface="+mn-cs"/>
              </a:rPr>
              <a:t> tree, which grows locally, in the ponds, which can reduce the mosquito population by about 50 percent.</a:t>
            </a:r>
            <a:endParaRPr lang="es-MX" dirty="0" smtClean="0"/>
          </a:p>
          <a:p>
            <a:endParaRPr lang="es-MX" dirty="0"/>
          </a:p>
        </p:txBody>
      </p:sp>
      <p:sp>
        <p:nvSpPr>
          <p:cNvPr id="4" name="Slide Number Placeholder 3"/>
          <p:cNvSpPr>
            <a:spLocks noGrp="1"/>
          </p:cNvSpPr>
          <p:nvPr>
            <p:ph type="sldNum" sz="quarter" idx="10"/>
          </p:nvPr>
        </p:nvSpPr>
        <p:spPr/>
        <p:txBody>
          <a:bodyPr/>
          <a:lstStyle/>
          <a:p>
            <a:fld id="{27118769-FEAF-4116-AEBC-F5A3FF5566F7}" type="slidenum">
              <a:rPr lang="es-MX" smtClean="0"/>
              <a:pPr/>
              <a:t>12</a:t>
            </a:fld>
            <a:endParaRPr lang="es-MX"/>
          </a:p>
        </p:txBody>
      </p:sp>
    </p:spTree>
    <p:extLst>
      <p:ext uri="{BB962C8B-B14F-4D97-AF65-F5344CB8AC3E}">
        <p14:creationId xmlns:a="http://schemas.openxmlformats.org/drawingml/2006/main" xmlns:r="http://schemas.openxmlformats.org/officeDocument/2006/relationships" xmlns:p="http://schemas.openxmlformats.org/presentationml/2006/main" xmlns="" xmlns:p14="http://schemas.microsoft.com/office/powerpoint/2010/main" xmlns:mv="urn:schemas-microsoft-com:mac:vml" xmlns:mc="http://schemas.openxmlformats.org/markup-compatibility/2006" val="3046663749"/>
      </p:ext>
    </p:extLst>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solidFill>
                  <a:srgbClr val="FF0000"/>
                </a:solidFill>
              </a:rPr>
              <a:t>3er</a:t>
            </a:r>
            <a:r>
              <a:rPr lang="es-MX" baseline="0" dirty="0" smtClean="0">
                <a:solidFill>
                  <a:srgbClr val="FF0000"/>
                </a:solidFill>
              </a:rPr>
              <a:t>  </a:t>
            </a:r>
            <a:r>
              <a:rPr lang="es-MX" baseline="0" dirty="0" err="1" smtClean="0">
                <a:solidFill>
                  <a:srgbClr val="FF0000"/>
                </a:solidFill>
              </a:rPr>
              <a:t>bulletpoint</a:t>
            </a:r>
            <a:r>
              <a:rPr lang="es-MX" baseline="0" dirty="0" smtClean="0">
                <a:solidFill>
                  <a:srgbClr val="FF0000"/>
                </a:solidFill>
              </a:rPr>
              <a:t>: </a:t>
            </a:r>
            <a:r>
              <a:rPr lang="en-US" dirty="0" smtClean="0"/>
              <a:t>. Access to diagnostic testing and treatment should be seen not only as a component of malaria control but as a fundamental right of all populations at risk.</a:t>
            </a:r>
            <a:endParaRPr lang="es-MX" dirty="0">
              <a:solidFill>
                <a:srgbClr val="FF0000"/>
              </a:solidFill>
            </a:endParaRPr>
          </a:p>
        </p:txBody>
      </p:sp>
      <p:sp>
        <p:nvSpPr>
          <p:cNvPr id="4" name="3 Marcador de número de diapositiva"/>
          <p:cNvSpPr>
            <a:spLocks noGrp="1"/>
          </p:cNvSpPr>
          <p:nvPr>
            <p:ph type="sldNum" sz="quarter" idx="10"/>
          </p:nvPr>
        </p:nvSpPr>
        <p:spPr/>
        <p:txBody>
          <a:bodyPr/>
          <a:lstStyle/>
          <a:p>
            <a:fld id="{27118769-FEAF-4116-AEBC-F5A3FF5566F7}" type="slidenum">
              <a:rPr lang="es-MX" smtClean="0"/>
              <a:pPr/>
              <a:t>15</a:t>
            </a:fld>
            <a:endParaRPr lang="es-MX"/>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baseline="0" dirty="0" smtClean="0"/>
          </a:p>
        </p:txBody>
      </p:sp>
      <p:sp>
        <p:nvSpPr>
          <p:cNvPr id="4" name="3 Marcador de número de diapositiva"/>
          <p:cNvSpPr>
            <a:spLocks noGrp="1"/>
          </p:cNvSpPr>
          <p:nvPr>
            <p:ph type="sldNum" sz="quarter" idx="10"/>
          </p:nvPr>
        </p:nvSpPr>
        <p:spPr/>
        <p:txBody>
          <a:bodyPr/>
          <a:lstStyle/>
          <a:p>
            <a:fld id="{27118769-FEAF-4116-AEBC-F5A3FF5566F7}" type="slidenum">
              <a:rPr lang="es-MX" smtClean="0"/>
              <a:pPr/>
              <a:t>18</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s-MX"/>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s-MX"/>
          </a:p>
        </p:txBody>
      </p:sp>
      <p:sp>
        <p:nvSpPr>
          <p:cNvPr id="4" name="Date Placeholder 3"/>
          <p:cNvSpPr>
            <a:spLocks noGrp="1"/>
          </p:cNvSpPr>
          <p:nvPr>
            <p:ph type="dt" sz="half" idx="10"/>
          </p:nvPr>
        </p:nvSpPr>
        <p:spPr/>
        <p:txBody>
          <a:bodyPr/>
          <a:lstStyle/>
          <a:p>
            <a:fld id="{D669C597-581E-42B5-B21B-83F6964A101F}" type="datetimeFigureOut">
              <a:rPr lang="es-MX" smtClean="0"/>
              <a:pPr/>
              <a:t>11/9/12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55F321D-EBF3-439A-82F0-96B82DCCF35A}" type="slidenum">
              <a:rPr lang="es-MX" smtClean="0"/>
              <a:pPr/>
              <a:t>‹#›</a:t>
            </a:fld>
            <a:endParaRPr lang="es-MX"/>
          </a:p>
        </p:txBody>
      </p:sp>
    </p:spTree>
    <p:extLst>
      <p:ext uri="{BB962C8B-B14F-4D97-AF65-F5344CB8AC3E}">
        <p14:creationId xmlns:a="http://schemas.openxmlformats.org/drawingml/2006/main" xmlns:r="http://schemas.openxmlformats.org/officeDocument/2006/relationships" xmlns:p="http://schemas.openxmlformats.org/presentationml/2006/main" xmlns="" xmlns:p14="http://schemas.microsoft.com/office/powerpoint/2010/main" xmlns:mv="urn:schemas-microsoft-com:mac:vml" xmlns:mc="http://schemas.openxmlformats.org/markup-compatibility/2006" val="633978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MX"/>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4" name="Date Placeholder 3"/>
          <p:cNvSpPr>
            <a:spLocks noGrp="1"/>
          </p:cNvSpPr>
          <p:nvPr>
            <p:ph type="dt" sz="half" idx="10"/>
          </p:nvPr>
        </p:nvSpPr>
        <p:spPr/>
        <p:txBody>
          <a:bodyPr/>
          <a:lstStyle/>
          <a:p>
            <a:fld id="{D669C597-581E-42B5-B21B-83F6964A101F}" type="datetimeFigureOut">
              <a:rPr lang="es-MX" smtClean="0"/>
              <a:pPr/>
              <a:t>11/9/12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55F321D-EBF3-439A-82F0-96B82DCCF35A}" type="slidenum">
              <a:rPr lang="es-MX" smtClean="0"/>
              <a:pPr/>
              <a:t>‹#›</a:t>
            </a:fld>
            <a:endParaRPr lang="es-MX"/>
          </a:p>
        </p:txBody>
      </p:sp>
    </p:spTree>
    <p:extLst>
      <p:ext uri="{BB962C8B-B14F-4D97-AF65-F5344CB8AC3E}">
        <p14:creationId xmlns:a="http://schemas.openxmlformats.org/drawingml/2006/main" xmlns:r="http://schemas.openxmlformats.org/officeDocument/2006/relationships" xmlns:p="http://schemas.openxmlformats.org/presentationml/2006/main" xmlns="" xmlns:p14="http://schemas.microsoft.com/office/powerpoint/2010/main" xmlns:mv="urn:schemas-microsoft-com:mac:vml" xmlns:mc="http://schemas.openxmlformats.org/markup-compatibility/2006" val="1723744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s-MX"/>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4" name="Date Placeholder 3"/>
          <p:cNvSpPr>
            <a:spLocks noGrp="1"/>
          </p:cNvSpPr>
          <p:nvPr>
            <p:ph type="dt" sz="half" idx="10"/>
          </p:nvPr>
        </p:nvSpPr>
        <p:spPr/>
        <p:txBody>
          <a:bodyPr/>
          <a:lstStyle/>
          <a:p>
            <a:fld id="{D669C597-581E-42B5-B21B-83F6964A101F}" type="datetimeFigureOut">
              <a:rPr lang="es-MX" smtClean="0"/>
              <a:pPr/>
              <a:t>11/9/12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55F321D-EBF3-439A-82F0-96B82DCCF35A}" type="slidenum">
              <a:rPr lang="es-MX" smtClean="0"/>
              <a:pPr/>
              <a:t>‹#›</a:t>
            </a:fld>
            <a:endParaRPr lang="es-MX"/>
          </a:p>
        </p:txBody>
      </p:sp>
    </p:spTree>
    <p:extLst>
      <p:ext uri="{BB962C8B-B14F-4D97-AF65-F5344CB8AC3E}">
        <p14:creationId xmlns:a="http://schemas.openxmlformats.org/drawingml/2006/main" xmlns:r="http://schemas.openxmlformats.org/officeDocument/2006/relationships" xmlns:p="http://schemas.openxmlformats.org/presentationml/2006/main" xmlns="" xmlns:p14="http://schemas.microsoft.com/office/powerpoint/2010/main" xmlns:mv="urn:schemas-microsoft-com:mac:vml" xmlns:mc="http://schemas.openxmlformats.org/markup-compatibility/2006" val="2075131170"/>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MX"/>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4" name="Date Placeholder 3"/>
          <p:cNvSpPr>
            <a:spLocks noGrp="1"/>
          </p:cNvSpPr>
          <p:nvPr>
            <p:ph type="dt" sz="half" idx="10"/>
          </p:nvPr>
        </p:nvSpPr>
        <p:spPr/>
        <p:txBody>
          <a:bodyPr/>
          <a:lstStyle/>
          <a:p>
            <a:fld id="{D669C597-581E-42B5-B21B-83F6964A101F}" type="datetimeFigureOut">
              <a:rPr lang="es-MX" smtClean="0"/>
              <a:pPr/>
              <a:t>11/9/12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55F321D-EBF3-439A-82F0-96B82DCCF35A}" type="slidenum">
              <a:rPr lang="es-MX" smtClean="0"/>
              <a:pPr/>
              <a:t>‹#›</a:t>
            </a:fld>
            <a:endParaRPr lang="es-MX"/>
          </a:p>
        </p:txBody>
      </p:sp>
    </p:spTree>
    <p:extLst>
      <p:ext uri="{BB962C8B-B14F-4D97-AF65-F5344CB8AC3E}">
        <p14:creationId xmlns:a="http://schemas.openxmlformats.org/drawingml/2006/main" xmlns:r="http://schemas.openxmlformats.org/officeDocument/2006/relationships" xmlns:p="http://schemas.openxmlformats.org/presentationml/2006/main" xmlns="" xmlns:p14="http://schemas.microsoft.com/office/powerpoint/2010/main" xmlns:mv="urn:schemas-microsoft-com:mac:vml" xmlns:mc="http://schemas.openxmlformats.org/markup-compatibility/2006" val="3577280470"/>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MX"/>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69C597-581E-42B5-B21B-83F6964A101F}" type="datetimeFigureOut">
              <a:rPr lang="es-MX" smtClean="0"/>
              <a:pPr/>
              <a:t>11/9/12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55F321D-EBF3-439A-82F0-96B82DCCF35A}" type="slidenum">
              <a:rPr lang="es-MX" smtClean="0"/>
              <a:pPr/>
              <a:t>‹#›</a:t>
            </a:fld>
            <a:endParaRPr lang="es-MX"/>
          </a:p>
        </p:txBody>
      </p:sp>
    </p:spTree>
    <p:extLst>
      <p:ext uri="{BB962C8B-B14F-4D97-AF65-F5344CB8AC3E}">
        <p14:creationId xmlns:a="http://schemas.openxmlformats.org/drawingml/2006/main" xmlns:r="http://schemas.openxmlformats.org/officeDocument/2006/relationships" xmlns:p="http://schemas.openxmlformats.org/presentationml/2006/main" xmlns="" xmlns:p14="http://schemas.microsoft.com/office/powerpoint/2010/main" xmlns:mv="urn:schemas-microsoft-com:mac:vml" xmlns:mc="http://schemas.openxmlformats.org/markup-compatibility/2006" val="726066226"/>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MX"/>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5" name="Date Placeholder 4"/>
          <p:cNvSpPr>
            <a:spLocks noGrp="1"/>
          </p:cNvSpPr>
          <p:nvPr>
            <p:ph type="dt" sz="half" idx="10"/>
          </p:nvPr>
        </p:nvSpPr>
        <p:spPr/>
        <p:txBody>
          <a:bodyPr/>
          <a:lstStyle/>
          <a:p>
            <a:fld id="{D669C597-581E-42B5-B21B-83F6964A101F}" type="datetimeFigureOut">
              <a:rPr lang="es-MX" smtClean="0"/>
              <a:pPr/>
              <a:t>11/9/12</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55F321D-EBF3-439A-82F0-96B82DCCF35A}" type="slidenum">
              <a:rPr lang="es-MX" smtClean="0"/>
              <a:pPr/>
              <a:t>‹#›</a:t>
            </a:fld>
            <a:endParaRPr lang="es-MX"/>
          </a:p>
        </p:txBody>
      </p:sp>
    </p:spTree>
    <p:extLst>
      <p:ext uri="{BB962C8B-B14F-4D97-AF65-F5344CB8AC3E}">
        <p14:creationId xmlns:a="http://schemas.openxmlformats.org/drawingml/2006/main" xmlns:r="http://schemas.openxmlformats.org/officeDocument/2006/relationships" xmlns:p="http://schemas.openxmlformats.org/presentationml/2006/main" xmlns="" xmlns:p14="http://schemas.microsoft.com/office/powerpoint/2010/main" xmlns:mv="urn:schemas-microsoft-com:mac:vml" xmlns:mc="http://schemas.openxmlformats.org/markup-compatibility/2006" val="2729625931"/>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s-MX"/>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7" name="Date Placeholder 6"/>
          <p:cNvSpPr>
            <a:spLocks noGrp="1"/>
          </p:cNvSpPr>
          <p:nvPr>
            <p:ph type="dt" sz="half" idx="10"/>
          </p:nvPr>
        </p:nvSpPr>
        <p:spPr/>
        <p:txBody>
          <a:bodyPr/>
          <a:lstStyle/>
          <a:p>
            <a:fld id="{D669C597-581E-42B5-B21B-83F6964A101F}" type="datetimeFigureOut">
              <a:rPr lang="es-MX" smtClean="0"/>
              <a:pPr/>
              <a:t>11/9/12</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055F321D-EBF3-439A-82F0-96B82DCCF35A}" type="slidenum">
              <a:rPr lang="es-MX" smtClean="0"/>
              <a:pPr/>
              <a:t>‹#›</a:t>
            </a:fld>
            <a:endParaRPr lang="es-MX"/>
          </a:p>
        </p:txBody>
      </p:sp>
    </p:spTree>
    <p:extLst>
      <p:ext uri="{BB962C8B-B14F-4D97-AF65-F5344CB8AC3E}">
        <p14:creationId xmlns:a="http://schemas.openxmlformats.org/drawingml/2006/main" xmlns:r="http://schemas.openxmlformats.org/officeDocument/2006/relationships" xmlns:p="http://schemas.openxmlformats.org/presentationml/2006/main" xmlns="" xmlns:p14="http://schemas.microsoft.com/office/powerpoint/2010/main" xmlns:mv="urn:schemas-microsoft-com:mac:vml" xmlns:mc="http://schemas.openxmlformats.org/markup-compatibility/2006" val="3197206809"/>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MX"/>
          </a:p>
        </p:txBody>
      </p:sp>
      <p:sp>
        <p:nvSpPr>
          <p:cNvPr id="3" name="Date Placeholder 2"/>
          <p:cNvSpPr>
            <a:spLocks noGrp="1"/>
          </p:cNvSpPr>
          <p:nvPr>
            <p:ph type="dt" sz="half" idx="10"/>
          </p:nvPr>
        </p:nvSpPr>
        <p:spPr/>
        <p:txBody>
          <a:bodyPr/>
          <a:lstStyle/>
          <a:p>
            <a:fld id="{D669C597-581E-42B5-B21B-83F6964A101F}" type="datetimeFigureOut">
              <a:rPr lang="es-MX" smtClean="0"/>
              <a:pPr/>
              <a:t>11/9/12</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055F321D-EBF3-439A-82F0-96B82DCCF35A}" type="slidenum">
              <a:rPr lang="es-MX" smtClean="0"/>
              <a:pPr/>
              <a:t>‹#›</a:t>
            </a:fld>
            <a:endParaRPr lang="es-MX"/>
          </a:p>
        </p:txBody>
      </p:sp>
    </p:spTree>
    <p:extLst>
      <p:ext uri="{BB962C8B-B14F-4D97-AF65-F5344CB8AC3E}">
        <p14:creationId xmlns:a="http://schemas.openxmlformats.org/drawingml/2006/main" xmlns:r="http://schemas.openxmlformats.org/officeDocument/2006/relationships" xmlns:p="http://schemas.openxmlformats.org/presentationml/2006/main" xmlns="" xmlns:p14="http://schemas.microsoft.com/office/powerpoint/2010/main" xmlns:mv="urn:schemas-microsoft-com:mac:vml" xmlns:mc="http://schemas.openxmlformats.org/markup-compatibility/2006" val="1807527855"/>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69C597-581E-42B5-B21B-83F6964A101F}" type="datetimeFigureOut">
              <a:rPr lang="es-MX" smtClean="0"/>
              <a:pPr/>
              <a:t>11/9/12</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055F321D-EBF3-439A-82F0-96B82DCCF35A}" type="slidenum">
              <a:rPr lang="es-MX" smtClean="0"/>
              <a:pPr/>
              <a:t>‹#›</a:t>
            </a:fld>
            <a:endParaRPr lang="es-MX"/>
          </a:p>
        </p:txBody>
      </p:sp>
    </p:spTree>
    <p:extLst>
      <p:ext uri="{BB962C8B-B14F-4D97-AF65-F5344CB8AC3E}">
        <p14:creationId xmlns:a="http://schemas.openxmlformats.org/drawingml/2006/main" xmlns:r="http://schemas.openxmlformats.org/officeDocument/2006/relationships" xmlns:p="http://schemas.openxmlformats.org/presentationml/2006/main" xmlns="" xmlns:p14="http://schemas.microsoft.com/office/powerpoint/2010/main" xmlns:mv="urn:schemas-microsoft-com:mac:vml" xmlns:mc="http://schemas.openxmlformats.org/markup-compatibility/2006" val="2920105034"/>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MX"/>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69C597-581E-42B5-B21B-83F6964A101F}" type="datetimeFigureOut">
              <a:rPr lang="es-MX" smtClean="0"/>
              <a:pPr/>
              <a:t>11/9/12</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55F321D-EBF3-439A-82F0-96B82DCCF35A}" type="slidenum">
              <a:rPr lang="es-MX" smtClean="0"/>
              <a:pPr/>
              <a:t>‹#›</a:t>
            </a:fld>
            <a:endParaRPr lang="es-MX"/>
          </a:p>
        </p:txBody>
      </p:sp>
    </p:spTree>
    <p:extLst>
      <p:ext uri="{BB962C8B-B14F-4D97-AF65-F5344CB8AC3E}">
        <p14:creationId xmlns:a="http://schemas.openxmlformats.org/drawingml/2006/main" xmlns:r="http://schemas.openxmlformats.org/officeDocument/2006/relationships" xmlns:p="http://schemas.openxmlformats.org/presentationml/2006/main" xmlns="" xmlns:p14="http://schemas.microsoft.com/office/powerpoint/2010/main" xmlns:mv="urn:schemas-microsoft-com:mac:vml" xmlns:mc="http://schemas.openxmlformats.org/markup-compatibility/2006" val="339820692"/>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MX"/>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69C597-581E-42B5-B21B-83F6964A101F}" type="datetimeFigureOut">
              <a:rPr lang="es-MX" smtClean="0"/>
              <a:pPr/>
              <a:t>11/9/12</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55F321D-EBF3-439A-82F0-96B82DCCF35A}" type="slidenum">
              <a:rPr lang="es-MX" smtClean="0"/>
              <a:pPr/>
              <a:t>‹#›</a:t>
            </a:fld>
            <a:endParaRPr lang="es-MX"/>
          </a:p>
        </p:txBody>
      </p:sp>
    </p:spTree>
    <p:extLst>
      <p:ext uri="{BB962C8B-B14F-4D97-AF65-F5344CB8AC3E}">
        <p14:creationId xmlns:a="http://schemas.openxmlformats.org/drawingml/2006/main" xmlns:r="http://schemas.openxmlformats.org/officeDocument/2006/relationships" xmlns:p="http://schemas.openxmlformats.org/presentationml/2006/main" xmlns="" xmlns:p14="http://schemas.microsoft.com/office/powerpoint/2010/main" xmlns:mv="urn:schemas-microsoft-com:mac:vml" xmlns:mc="http://schemas.openxmlformats.org/markup-compatibility/2006" val="169268202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s-MX"/>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69C597-581E-42B5-B21B-83F6964A101F}" type="datetimeFigureOut">
              <a:rPr lang="es-MX" smtClean="0"/>
              <a:pPr/>
              <a:t>11/9/12</a:t>
            </a:fld>
            <a:endParaRPr lang="es-MX"/>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5F321D-EBF3-439A-82F0-96B82DCCF35A}" type="slidenum">
              <a:rPr lang="es-MX" smtClean="0"/>
              <a:pPr/>
              <a:t>‹#›</a:t>
            </a:fld>
            <a:endParaRPr lang="es-MX"/>
          </a:p>
        </p:txBody>
      </p:sp>
    </p:spTree>
    <p:extLst>
      <p:ext uri="{BB962C8B-B14F-4D97-AF65-F5344CB8AC3E}">
        <p14:creationId xmlns:a="http://schemas.openxmlformats.org/drawingml/2006/main" xmlns:r="http://schemas.openxmlformats.org/officeDocument/2006/relationships" xmlns:p="http://schemas.openxmlformats.org/presentationml/2006/main" xmlns="" xmlns:p14="http://schemas.microsoft.com/office/powerpoint/2010/main" xmlns:mv="urn:schemas-microsoft-com:mac:vml" xmlns:mc="http://schemas.openxmlformats.org/markup-compatibility/2006" val="33569263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8.xml.rels><?xml version="1.0" encoding="UTF-8" standalone="yes"?>
<Relationships xmlns="http://schemas.openxmlformats.org/package/2006/relationships"><Relationship Id="rId9" Type="http://schemas.openxmlformats.org/officeDocument/2006/relationships/hyperlink" Target="http://www.who.int/mediacentre/factsheets/fs094/en/" TargetMode="External"/><Relationship Id="rId20" Type="http://schemas.openxmlformats.org/officeDocument/2006/relationships/hyperlink" Target="http://www.bioline.org.br/pdf?jh06007" TargetMode="External"/><Relationship Id="rId21" Type="http://schemas.openxmlformats.org/officeDocument/2006/relationships/hyperlink" Target="http://www.who.int/mediacentre/factsheets/fs094/en/index.html" TargetMode="External"/><Relationship Id="rId10" Type="http://schemas.openxmlformats.org/officeDocument/2006/relationships/hyperlink" Target="http://news.bbc.co.uk/2/shared/spl/hi/world/05/malaria_global_menace/html/ancient_scourge.stm" TargetMode="External"/><Relationship Id="rId11" Type="http://schemas.openxmlformats.org/officeDocument/2006/relationships/hyperlink" Target="http://www.lbl.gov/MicroWorlds/xfiles/malariawhatis.html" TargetMode="External"/><Relationship Id="rId12" Type="http://schemas.openxmlformats.org/officeDocument/2006/relationships/hyperlink" Target="http://malaria.emedtv.com/malaria/malaria-treatment.html" TargetMode="External"/><Relationship Id="rId13" Type="http://schemas.openxmlformats.org/officeDocument/2006/relationships/hyperlink" Target="http://www.nlm.nih.gov/medlineplus/spanish/ency/article/000210.htm" TargetMode="External"/><Relationship Id="rId14" Type="http://schemas.openxmlformats.org/officeDocument/2006/relationships/hyperlink" Target="http://www.geography.org.uk/download/GA_ShopTSHealthP15-17.pdf" TargetMode="External"/><Relationship Id="rId15" Type="http://schemas.openxmlformats.org/officeDocument/2006/relationships/hyperlink" Target="http://sprojects.mmi.mcgill.ca/tropmed/disease/malaria/geographical.htm" TargetMode="External"/><Relationship Id="rId16" Type="http://schemas.openxmlformats.org/officeDocument/2006/relationships/hyperlink" Target="http://www.ncbi.nlm.nih.gov/pubmed/9886099" TargetMode="External"/><Relationship Id="rId17" Type="http://schemas.openxmlformats.org/officeDocument/2006/relationships/hyperlink" Target="http://www.cdc.gov/washington/EGlobalHealthEditions/eGlobalHealth0810.htm" TargetMode="External"/><Relationship Id="rId18" Type="http://schemas.openxmlformats.org/officeDocument/2006/relationships/hyperlink" Target="http://www.malariajournal.com/content/9/1/37/abstract" TargetMode="External"/><Relationship Id="rId19" Type="http://schemas.openxmlformats.org/officeDocument/2006/relationships/hyperlink" Target="http://es.scribd.com/doc/48864/MALARIA" TargetMode="External"/><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web.mit.edu/newsoffice/2008/agu-malaria-1219.html" TargetMode="External"/><Relationship Id="rId4" Type="http://schemas.openxmlformats.org/officeDocument/2006/relationships/hyperlink" Target="http://woodsn.ism-online.org/2010/11/24/malaria/" TargetMode="External"/><Relationship Id="rId5" Type="http://schemas.openxmlformats.org/officeDocument/2006/relationships/hyperlink" Target="http://www.wisegeek.com/what-is-infectious-disease-control.htm" TargetMode="External"/><Relationship Id="rId6" Type="http://schemas.openxmlformats.org/officeDocument/2006/relationships/hyperlink" Target="http://www.malariavaccine.org/pr_2011_pfs25.php" TargetMode="External"/><Relationship Id="rId7" Type="http://schemas.openxmlformats.org/officeDocument/2006/relationships/hyperlink" Target="http://www.bbc.co.uk/health/physical_health/conditions/malaria1.shtml" TargetMode="External"/><Relationship Id="rId8" Type="http://schemas.openxmlformats.org/officeDocument/2006/relationships/hyperlink" Target="http://www.who.int/features/factfiles/malaria/malaria_facts/en/index9.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gif"/></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26" name="Picture 2" descr="http://hemisferiozero.com/wp-content/uploads/2012/04/3.-Mosquito-Anopheles.jpg"/>
          <p:cNvPicPr>
            <a:picLocks noChangeAspect="1" noChangeArrowheads="1"/>
          </p:cNvPicPr>
          <p:nvPr/>
        </p:nvPicPr>
        <p:blipFill>
          <a:blip r:embed="rId2" cstate="print">
            <a:extLst>
              <a:ext uri="{BEBA8EAE-BF5A-486C-A8C5-ECC9F3942E4B}">
                <a14:imgProps xmlns:a="http://schemas.openxmlformats.org/drawingml/2006/main" xmlns:r="http://schemas.openxmlformats.org/officeDocument/2006/relationships" xmlns:p="http://schemas.openxmlformats.org/presentationml/2006/main" xmlns="" xmlns:a14="http://schemas.microsoft.com/office/drawing/2010/main" xmlns:mv="urn:schemas-microsoft-com:mac:vml" xmlns:mc="http://schemas.openxmlformats.org/markup-compatibility/2006">
                  <a14:imgLayer r:embed="rId3">
                    <a14:imgEffect>
                      <a14:artisticPencilGrayscale/>
                    </a14:imgEffect>
                  </a14:imgLayer>
                </a14:imgProps>
              </a:ext>
              <a:ext uri="{28A0092B-C50C-407E-A947-70E740481C1C}">
                <a14:useLocalDpi xmlns:a="http://schemas.openxmlformats.org/drawingml/2006/main" xmlns:r="http://schemas.openxmlformats.org/officeDocument/2006/relationships" xmlns:p="http://schemas.openxmlformats.org/presentationml/2006/main" xmlns="" xmlns:a14="http://schemas.microsoft.com/office/drawing/2010/main" xmlns:mv="urn:schemas-microsoft-com:mac:vml" xmlns:mc="http://schemas.openxmlformats.org/markup-compatibility/2006" val="0"/>
              </a:ext>
            </a:extLst>
          </a:blip>
          <a:srcRect/>
          <a:stretch>
            <a:fillRect/>
          </a:stretch>
        </p:blipFill>
        <p:spPr bwMode="auto">
          <a:xfrm>
            <a:off x="1" y="254886"/>
            <a:ext cx="9143999" cy="6370321"/>
          </a:xfrm>
          <a:prstGeom prst="rect">
            <a:avLst/>
          </a:prstGeom>
          <a:noFill/>
          <a:extLst>
            <a:ext uri="{909E8E84-426E-40DD-AFC4-6F175D3DCCD1}">
              <a14:hiddenFill xmlns:a="http://schemas.openxmlformats.org/drawingml/2006/main" xmlns:r="http://schemas.openxmlformats.org/officeDocument/2006/relationships" xmlns:p="http://schemas.openxmlformats.org/presentationml/2006/main" xmlns="" xmlns:a14="http://schemas.microsoft.com/office/drawing/2010/main" xmlns:mv="urn:schemas-microsoft-com:mac:vml" xmlns:mc="http://schemas.openxmlformats.org/markup-compatibility/2006">
                <a:solidFill>
                  <a:srgbClr val="FFFFFF"/>
                </a:solidFill>
              </a14:hiddenFill>
            </a:ext>
          </a:extLst>
        </p:spPr>
      </p:pic>
      <p:sp>
        <p:nvSpPr>
          <p:cNvPr id="2" name="Title 1"/>
          <p:cNvSpPr>
            <a:spLocks noGrp="1"/>
          </p:cNvSpPr>
          <p:nvPr>
            <p:ph type="ctrTitle"/>
          </p:nvPr>
        </p:nvSpPr>
        <p:spPr>
          <a:xfrm>
            <a:off x="733346" y="2276872"/>
            <a:ext cx="7772400" cy="1470025"/>
          </a:xfrm>
        </p:spPr>
        <p:txBody>
          <a:bodyPr>
            <a:noAutofit/>
          </a:bodyPr>
          <a:lstStyle/>
          <a:p>
            <a:r>
              <a:rPr lang="es-MX" sz="10000" b="1" dirty="0" smtClean="0">
                <a:solidFill>
                  <a:srgbClr val="C00000"/>
                </a:solidFill>
              </a:rPr>
              <a:t>Malaria</a:t>
            </a:r>
            <a:endParaRPr lang="es-MX" sz="10000" b="1" dirty="0">
              <a:solidFill>
                <a:srgbClr val="C00000"/>
              </a:solidFill>
            </a:endParaRPr>
          </a:p>
        </p:txBody>
      </p:sp>
      <p:sp>
        <p:nvSpPr>
          <p:cNvPr id="3" name="Subtitle 2"/>
          <p:cNvSpPr>
            <a:spLocks noGrp="1"/>
          </p:cNvSpPr>
          <p:nvPr>
            <p:ph type="subTitle" idx="1"/>
          </p:nvPr>
        </p:nvSpPr>
        <p:spPr/>
        <p:txBody>
          <a:bodyPr/>
          <a:lstStyle/>
          <a:p>
            <a:r>
              <a:rPr lang="es-MX" b="1" dirty="0" smtClean="0"/>
              <a:t>Mariana Rangel</a:t>
            </a:r>
          </a:p>
          <a:p>
            <a:r>
              <a:rPr lang="es-MX" b="1" dirty="0" smtClean="0"/>
              <a:t>Ana Paula García</a:t>
            </a:r>
            <a:endParaRPr lang="es-MX" b="1" dirty="0"/>
          </a:p>
        </p:txBody>
      </p:sp>
    </p:spTree>
    <p:extLst>
      <p:ext uri="{BB962C8B-B14F-4D97-AF65-F5344CB8AC3E}">
        <p14:creationId xmlns:a="http://schemas.openxmlformats.org/drawingml/2006/main" xmlns:r="http://schemas.openxmlformats.org/officeDocument/2006/relationships" xmlns:p="http://schemas.openxmlformats.org/presentationml/2006/main" xmlns="" xmlns:p14="http://schemas.microsoft.com/office/powerpoint/2010/main" xmlns:mv="urn:schemas-microsoft-com:mac:vml" xmlns:mc="http://schemas.openxmlformats.org/markup-compatibility/2006" val="30406301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n-US" dirty="0" smtClean="0"/>
              <a:t>Human effort</a:t>
            </a:r>
          </a:p>
          <a:p>
            <a:r>
              <a:rPr lang="en-US" dirty="0" smtClean="0"/>
              <a:t>Cities, agriculture and transportation.</a:t>
            </a:r>
          </a:p>
          <a:p>
            <a:r>
              <a:rPr lang="en-US" dirty="0" smtClean="0"/>
              <a:t>The perfect environment</a:t>
            </a:r>
            <a:br>
              <a:rPr lang="en-US" dirty="0" smtClean="0"/>
            </a:br>
            <a:endParaRPr lang="es-MX"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dirty="0" smtClean="0"/>
              <a:t>Preventing Malaria</a:t>
            </a:r>
            <a:endParaRPr lang="en-US" dirty="0"/>
          </a:p>
        </p:txBody>
      </p:sp>
      <p:sp>
        <p:nvSpPr>
          <p:cNvPr id="3" name="2 Marcador de contenido"/>
          <p:cNvSpPr>
            <a:spLocks noGrp="1"/>
          </p:cNvSpPr>
          <p:nvPr>
            <p:ph idx="1"/>
          </p:nvPr>
        </p:nvSpPr>
        <p:spPr>
          <a:xfrm>
            <a:off x="251520" y="1340768"/>
            <a:ext cx="4824536" cy="5517232"/>
          </a:xfrm>
        </p:spPr>
        <p:txBody>
          <a:bodyPr/>
          <a:lstStyle/>
          <a:p>
            <a:r>
              <a:rPr lang="en-US" dirty="0" smtClean="0"/>
              <a:t>Using effective insect repellent</a:t>
            </a:r>
          </a:p>
          <a:p>
            <a:r>
              <a:rPr lang="en-US" dirty="0" smtClean="0"/>
              <a:t>Wearing long sleeves and full-length trousers</a:t>
            </a:r>
          </a:p>
          <a:p>
            <a:r>
              <a:rPr lang="en-US" dirty="0" smtClean="0"/>
              <a:t>Staying in accommodation with screen doors and closing windows</a:t>
            </a:r>
          </a:p>
          <a:p>
            <a:r>
              <a:rPr lang="en-US" dirty="0" smtClean="0"/>
              <a:t>Sleeping with bed nets</a:t>
            </a:r>
          </a:p>
          <a:p>
            <a:pPr>
              <a:buNone/>
            </a:pPr>
            <a:endParaRPr lang="es-MX" dirty="0"/>
          </a:p>
        </p:txBody>
      </p:sp>
      <p:pic>
        <p:nvPicPr>
          <p:cNvPr id="13314" name="Picture 2" descr="http://sphotos-b.xx.fbcdn.net/hphotos-prn1/26877_383284950741_2101371_n.jpg"/>
          <p:cNvPicPr>
            <a:picLocks noChangeAspect="1" noChangeArrowheads="1"/>
          </p:cNvPicPr>
          <p:nvPr/>
        </p:nvPicPr>
        <p:blipFill>
          <a:blip r:embed="rId2" cstate="print"/>
          <a:srcRect/>
          <a:stretch>
            <a:fillRect/>
          </a:stretch>
        </p:blipFill>
        <p:spPr bwMode="auto">
          <a:xfrm>
            <a:off x="5004048" y="1844824"/>
            <a:ext cx="4139952" cy="3822557"/>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MX" dirty="0" err="1" smtClean="0"/>
              <a:t>Applications</a:t>
            </a:r>
            <a:r>
              <a:rPr lang="es-MX" dirty="0" smtClean="0"/>
              <a:t> of </a:t>
            </a:r>
            <a:r>
              <a:rPr lang="es-MX" dirty="0" err="1" smtClean="0"/>
              <a:t>barriers</a:t>
            </a:r>
            <a:r>
              <a:rPr lang="es-MX" dirty="0" smtClean="0"/>
              <a:t> </a:t>
            </a:r>
            <a:r>
              <a:rPr lang="es-MX" dirty="0" err="1" smtClean="0"/>
              <a:t>to</a:t>
            </a:r>
            <a:r>
              <a:rPr lang="es-MX" dirty="0" smtClean="0"/>
              <a:t>  </a:t>
            </a:r>
            <a:r>
              <a:rPr lang="es-MX" dirty="0" err="1" smtClean="0"/>
              <a:t>limit</a:t>
            </a:r>
            <a:r>
              <a:rPr lang="es-MX" dirty="0" smtClean="0"/>
              <a:t> the spread of the </a:t>
            </a:r>
            <a:r>
              <a:rPr lang="es-MX" dirty="0" err="1" smtClean="0"/>
              <a:t>disease</a:t>
            </a:r>
            <a:endParaRPr lang="es-MX" dirty="0"/>
          </a:p>
        </p:txBody>
      </p:sp>
      <p:sp>
        <p:nvSpPr>
          <p:cNvPr id="3" name="Content Placeholder 2"/>
          <p:cNvSpPr>
            <a:spLocks noGrp="1"/>
          </p:cNvSpPr>
          <p:nvPr>
            <p:ph idx="1"/>
          </p:nvPr>
        </p:nvSpPr>
        <p:spPr/>
        <p:txBody>
          <a:bodyPr>
            <a:normAutofit/>
          </a:bodyPr>
          <a:lstStyle/>
          <a:p>
            <a:r>
              <a:rPr lang="en-US" dirty="0"/>
              <a:t>H</a:t>
            </a:r>
            <a:r>
              <a:rPr lang="en-US" dirty="0" smtClean="0"/>
              <a:t>uman side (vaccine), expensive</a:t>
            </a:r>
          </a:p>
          <a:p>
            <a:r>
              <a:rPr lang="en-US" dirty="0"/>
              <a:t>E</a:t>
            </a:r>
            <a:r>
              <a:rPr lang="en-US" dirty="0" smtClean="0"/>
              <a:t>fforts </a:t>
            </a:r>
            <a:r>
              <a:rPr lang="en-US" dirty="0"/>
              <a:t>to control environmental </a:t>
            </a:r>
            <a:r>
              <a:rPr lang="en-US" dirty="0" smtClean="0"/>
              <a:t>factors (such </a:t>
            </a:r>
            <a:r>
              <a:rPr lang="en-US" dirty="0"/>
              <a:t>as working to eliminate the low spots where pools of water collect during the rainy season, or applying locally grown plant materials to limit the growth of mosquitoes </a:t>
            </a:r>
            <a:r>
              <a:rPr lang="en-US" dirty="0" smtClean="0"/>
              <a:t>), rely </a:t>
            </a:r>
            <a:r>
              <a:rPr lang="en-US" dirty="0"/>
              <a:t>on local </a:t>
            </a:r>
            <a:r>
              <a:rPr lang="en-US" dirty="0" smtClean="0"/>
              <a:t>effort.</a:t>
            </a:r>
          </a:p>
          <a:p>
            <a:r>
              <a:rPr lang="es-MX" dirty="0"/>
              <a:t> </a:t>
            </a:r>
            <a:r>
              <a:rPr lang="es-MX" dirty="0" err="1" smtClean="0"/>
              <a:t>Neem</a:t>
            </a:r>
            <a:r>
              <a:rPr lang="es-MX" dirty="0" smtClean="0"/>
              <a:t> </a:t>
            </a:r>
            <a:r>
              <a:rPr lang="es-MX" dirty="0" err="1" smtClean="0"/>
              <a:t>tree</a:t>
            </a:r>
            <a:r>
              <a:rPr lang="es-MX" dirty="0" smtClean="0"/>
              <a:t>, reduce </a:t>
            </a:r>
            <a:r>
              <a:rPr lang="es-MX" dirty="0" err="1" smtClean="0"/>
              <a:t>to</a:t>
            </a:r>
            <a:r>
              <a:rPr lang="es-MX" dirty="0" smtClean="0"/>
              <a:t> 50%</a:t>
            </a:r>
            <a:endParaRPr lang="es-MX" dirty="0"/>
          </a:p>
        </p:txBody>
      </p:sp>
    </p:spTree>
    <p:extLst>
      <p:ext uri="{BB962C8B-B14F-4D97-AF65-F5344CB8AC3E}">
        <p14:creationId xmlns:a="http://schemas.openxmlformats.org/drawingml/2006/main" xmlns:r="http://schemas.openxmlformats.org/officeDocument/2006/relationships" xmlns:p="http://schemas.openxmlformats.org/presentationml/2006/main" xmlns="" xmlns:p14="http://schemas.microsoft.com/office/powerpoint/2010/main" xmlns:mv="urn:schemas-microsoft-com:mac:vml" xmlns:mc="http://schemas.openxmlformats.org/markup-compatibility/2006" val="37448141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4" name="Picture 2" descr="http://www.schoolsforchiapas.org/assets/galleries/112/young-neem-tree.jpg"/>
          <p:cNvPicPr>
            <a:picLocks noChangeAspect="1" noChangeArrowheads="1"/>
          </p:cNvPicPr>
          <p:nvPr/>
        </p:nvPicPr>
        <p:blipFill>
          <a:blip r:embed="rId2" cstate="print">
            <a:extLst>
              <a:ext uri="{28A0092B-C50C-407E-A947-70E740481C1C}">
                <a14:useLocalDpi xmlns:a="http://schemas.openxmlformats.org/drawingml/2006/main" xmlns:r="http://schemas.openxmlformats.org/officeDocument/2006/relationships" xmlns:p="http://schemas.openxmlformats.org/presentationml/2006/main" xmlns="" xmlns:a14="http://schemas.microsoft.com/office/drawing/2010/main" xmlns:mv="urn:schemas-microsoft-com:mac:vml" xmlns:mc="http://schemas.openxmlformats.org/markup-compatibility/2006" val="0"/>
              </a:ext>
            </a:extLst>
          </a:blip>
          <a:srcRect/>
          <a:stretch>
            <a:fillRect/>
          </a:stretch>
        </p:blipFill>
        <p:spPr bwMode="auto">
          <a:xfrm>
            <a:off x="683568" y="692696"/>
            <a:ext cx="7712124" cy="5784093"/>
          </a:xfrm>
          <a:prstGeom prst="rect">
            <a:avLst/>
          </a:prstGeom>
          <a:noFill/>
          <a:extLst>
            <a:ext uri="{909E8E84-426E-40DD-AFC4-6F175D3DCCD1}">
              <a14:hiddenFill xmlns:a="http://schemas.openxmlformats.org/drawingml/2006/main" xmlns:r="http://schemas.openxmlformats.org/officeDocument/2006/relationships" xmlns:p="http://schemas.openxmlformats.org/presentationml/2006/main" xmlns="" xmlns:a14="http://schemas.microsoft.com/office/drawing/2010/main" xmlns:mv="urn:schemas-microsoft-com:mac:vml" xmlns:mc="http://schemas.openxmlformats.org/markup-compatibility/2006">
                <a:solidFill>
                  <a:srgbClr val="FFFFFF"/>
                </a:solidFill>
              </a14:hiddenFill>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MX" dirty="0" err="1" smtClean="0"/>
              <a:t>Factors</a:t>
            </a:r>
            <a:r>
              <a:rPr lang="es-MX" dirty="0" smtClean="0"/>
              <a:t> that </a:t>
            </a:r>
            <a:r>
              <a:rPr lang="es-MX" dirty="0" err="1" smtClean="0"/>
              <a:t>enable</a:t>
            </a:r>
            <a:r>
              <a:rPr lang="es-MX" dirty="0" smtClean="0"/>
              <a:t> </a:t>
            </a:r>
            <a:r>
              <a:rPr lang="es-MX" dirty="0" err="1" smtClean="0"/>
              <a:t>the</a:t>
            </a:r>
            <a:r>
              <a:rPr lang="es-MX" dirty="0" smtClean="0"/>
              <a:t> </a:t>
            </a:r>
            <a:r>
              <a:rPr lang="es-MX" dirty="0" err="1" smtClean="0"/>
              <a:t>reduction</a:t>
            </a:r>
            <a:r>
              <a:rPr lang="es-MX" dirty="0" smtClean="0"/>
              <a:t> of the </a:t>
            </a:r>
            <a:r>
              <a:rPr lang="es-MX" dirty="0" err="1" smtClean="0"/>
              <a:t>disease</a:t>
            </a:r>
            <a:endParaRPr lang="es-MX" dirty="0"/>
          </a:p>
        </p:txBody>
      </p:sp>
      <p:sp>
        <p:nvSpPr>
          <p:cNvPr id="3" name="Content Placeholder 2"/>
          <p:cNvSpPr>
            <a:spLocks noGrp="1"/>
          </p:cNvSpPr>
          <p:nvPr>
            <p:ph idx="1"/>
          </p:nvPr>
        </p:nvSpPr>
        <p:spPr/>
        <p:txBody>
          <a:bodyPr/>
          <a:lstStyle/>
          <a:p>
            <a:r>
              <a:rPr lang="en-US" dirty="0" smtClean="0"/>
              <a:t>Increased malaria prevention and control measures are dramatically reducing the malaria burden in many places. Malaria mortality rates have fallen by more than 25% globally since 2000.</a:t>
            </a:r>
          </a:p>
          <a:p>
            <a:r>
              <a:rPr lang="en-US" dirty="0" smtClean="0"/>
              <a:t>Indoor residual spraying is the most effective way to rapidly reduce malaria transmission</a:t>
            </a:r>
          </a:p>
          <a:p>
            <a:endParaRPr lang="en-US" dirty="0" smtClean="0"/>
          </a:p>
          <a:p>
            <a:endParaRPr lang="en-US" dirty="0" smtClean="0"/>
          </a:p>
          <a:p>
            <a:endParaRPr lang="es-MX" dirty="0"/>
          </a:p>
        </p:txBody>
      </p:sp>
    </p:spTree>
    <p:extLst>
      <p:ext uri="{BB962C8B-B14F-4D97-AF65-F5344CB8AC3E}">
        <p14:creationId xmlns:a="http://schemas.openxmlformats.org/drawingml/2006/main" xmlns:r="http://schemas.openxmlformats.org/officeDocument/2006/relationships" xmlns:p="http://schemas.openxmlformats.org/presentationml/2006/main" xmlns="" xmlns:p14="http://schemas.microsoft.com/office/powerpoint/2010/main" xmlns:mv="urn:schemas-microsoft-com:mac:vml" xmlns:mc="http://schemas.openxmlformats.org/markup-compatibility/2006" val="20573444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smtClean="0"/>
              <a:t>Management </a:t>
            </a:r>
            <a:r>
              <a:rPr lang="es-MX" dirty="0" err="1" smtClean="0"/>
              <a:t>strategies</a:t>
            </a:r>
            <a:endParaRPr lang="es-MX" dirty="0"/>
          </a:p>
        </p:txBody>
      </p:sp>
      <p:sp>
        <p:nvSpPr>
          <p:cNvPr id="3" name="Content Placeholder 2"/>
          <p:cNvSpPr>
            <a:spLocks noGrp="1"/>
          </p:cNvSpPr>
          <p:nvPr>
            <p:ph idx="1"/>
          </p:nvPr>
        </p:nvSpPr>
        <p:spPr/>
        <p:txBody>
          <a:bodyPr>
            <a:normAutofit/>
          </a:bodyPr>
          <a:lstStyle/>
          <a:p>
            <a:r>
              <a:rPr lang="en-US" dirty="0" smtClean="0"/>
              <a:t>The best available treatment is </a:t>
            </a:r>
            <a:r>
              <a:rPr lang="en-US" dirty="0" err="1" smtClean="0"/>
              <a:t>artemisinin</a:t>
            </a:r>
            <a:r>
              <a:rPr lang="en-US" dirty="0" smtClean="0"/>
              <a:t>-based combination therapy (ACT).</a:t>
            </a:r>
          </a:p>
          <a:p>
            <a:r>
              <a:rPr lang="en-US" dirty="0" smtClean="0"/>
              <a:t>Malaria mortality rates are falling.</a:t>
            </a:r>
          </a:p>
          <a:p>
            <a:r>
              <a:rPr lang="en-US" dirty="0" smtClean="0"/>
              <a:t>Early diagnosis and treatment reduces disease and prevents deaths. It also contributes to reducing malaria transmission</a:t>
            </a:r>
          </a:p>
          <a:p>
            <a:endParaRPr lang="en-US" dirty="0" smtClean="0"/>
          </a:p>
          <a:p>
            <a:endParaRPr lang="en-US" dirty="0" smtClean="0"/>
          </a:p>
          <a:p>
            <a:endParaRPr lang="es-MX" dirty="0"/>
          </a:p>
        </p:txBody>
      </p:sp>
    </p:spTree>
    <p:extLst>
      <p:ext uri="{BB962C8B-B14F-4D97-AF65-F5344CB8AC3E}">
        <p14:creationId xmlns:a="http://schemas.openxmlformats.org/drawingml/2006/main" xmlns:r="http://schemas.openxmlformats.org/officeDocument/2006/relationships" xmlns:p="http://schemas.openxmlformats.org/presentationml/2006/main" xmlns="" xmlns:p14="http://schemas.microsoft.com/office/powerpoint/2010/main" xmlns:mv="urn:schemas-microsoft-com:mac:vml" xmlns:mc="http://schemas.openxmlformats.org/markup-compatibility/2006" val="5420313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dirty="0"/>
          </a:p>
        </p:txBody>
      </p:sp>
      <p:pic>
        <p:nvPicPr>
          <p:cNvPr id="39938" name="Picture 2"/>
          <p:cNvPicPr>
            <a:picLocks noChangeAspect="1" noChangeArrowheads="1"/>
          </p:cNvPicPr>
          <p:nvPr/>
        </p:nvPicPr>
        <p:blipFill>
          <a:blip r:embed="rId2" cstate="print"/>
          <a:srcRect l="1428" r="1462"/>
          <a:stretch>
            <a:fillRect/>
          </a:stretch>
        </p:blipFill>
        <p:spPr bwMode="auto">
          <a:xfrm>
            <a:off x="2123728" y="-11059"/>
            <a:ext cx="4896544" cy="686905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980728"/>
            <a:ext cx="8229600" cy="4525963"/>
          </a:xfrm>
        </p:spPr>
        <p:txBody>
          <a:bodyPr/>
          <a:lstStyle/>
          <a:p>
            <a:r>
              <a:rPr lang="en-US" dirty="0" smtClean="0"/>
              <a:t>New and improved diagnostics are essential for the effective control of malaria. Currently, the most reliable technique for diagnosing malaria is using microscopes to analyze blood smears. </a:t>
            </a:r>
          </a:p>
          <a:p>
            <a:endParaRPr lang="es-MX" dirty="0"/>
          </a:p>
        </p:txBody>
      </p:sp>
      <p:pic>
        <p:nvPicPr>
          <p:cNvPr id="38914" name="Picture 2"/>
          <p:cNvPicPr>
            <a:picLocks noChangeAspect="1" noChangeArrowheads="1"/>
          </p:cNvPicPr>
          <p:nvPr/>
        </p:nvPicPr>
        <p:blipFill>
          <a:blip r:embed="rId2" cstate="print"/>
          <a:srcRect/>
          <a:stretch>
            <a:fillRect/>
          </a:stretch>
        </p:blipFill>
        <p:spPr bwMode="auto">
          <a:xfrm>
            <a:off x="3707904" y="3140968"/>
            <a:ext cx="5220072" cy="352270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US" dirty="0"/>
          </a:p>
        </p:txBody>
      </p:sp>
      <p:sp>
        <p:nvSpPr>
          <p:cNvPr id="3" name="Content Placeholder 2"/>
          <p:cNvSpPr>
            <a:spLocks noGrp="1"/>
          </p:cNvSpPr>
          <p:nvPr>
            <p:ph idx="1"/>
          </p:nvPr>
        </p:nvSpPr>
        <p:spPr>
          <a:xfrm>
            <a:off x="457200" y="1600200"/>
            <a:ext cx="8229600" cy="4572000"/>
          </a:xfrm>
        </p:spPr>
        <p:txBody>
          <a:bodyPr>
            <a:normAutofit fontScale="40000" lnSpcReduction="20000"/>
          </a:bodyPr>
          <a:lstStyle/>
          <a:p>
            <a:r>
              <a:rPr lang="es-MX" dirty="0" smtClean="0">
                <a:hlinkClick r:id="rId3"/>
              </a:rPr>
              <a:t>http://web.mit.edu/newsoffice/2008/agu-malaria-1219.html</a:t>
            </a:r>
            <a:endParaRPr lang="es-MX" dirty="0" smtClean="0"/>
          </a:p>
          <a:p>
            <a:r>
              <a:rPr lang="es-MX" dirty="0" smtClean="0">
                <a:hlinkClick r:id="rId4"/>
              </a:rPr>
              <a:t>http://woodsn.ism-online.org/2010/11/24/malaria/</a:t>
            </a:r>
            <a:endParaRPr lang="es-MX" dirty="0" smtClean="0"/>
          </a:p>
          <a:p>
            <a:r>
              <a:rPr lang="es-MX" dirty="0" smtClean="0">
                <a:hlinkClick r:id="rId5"/>
              </a:rPr>
              <a:t>http://www.wisegeek.com/what-is-infectious-disease-control.htm</a:t>
            </a:r>
            <a:endParaRPr lang="es-MX" dirty="0" smtClean="0"/>
          </a:p>
          <a:p>
            <a:r>
              <a:rPr lang="es-MX" dirty="0" smtClean="0">
                <a:hlinkClick r:id="rId6"/>
              </a:rPr>
              <a:t>http://www.malariavaccine.org/pr_2011_pfs25.php</a:t>
            </a:r>
            <a:endParaRPr lang="es-MX" dirty="0" smtClean="0"/>
          </a:p>
          <a:p>
            <a:r>
              <a:rPr lang="es-MX" dirty="0" smtClean="0">
                <a:hlinkClick r:id="rId7"/>
              </a:rPr>
              <a:t>http://www.bbc.co.uk/health/physical_health/conditions/malaria1.shtml</a:t>
            </a:r>
            <a:endParaRPr lang="es-MX" dirty="0" smtClean="0"/>
          </a:p>
          <a:p>
            <a:r>
              <a:rPr lang="es-MX" dirty="0" smtClean="0">
                <a:hlinkClick r:id="rId8"/>
              </a:rPr>
              <a:t>http://www.who.int/features/factfiles/malaria/malaria_facts/en/index9.html</a:t>
            </a:r>
            <a:endParaRPr lang="es-MX" dirty="0" smtClean="0"/>
          </a:p>
          <a:p>
            <a:r>
              <a:rPr lang="es-MX" dirty="0" smtClean="0">
                <a:hlinkClick r:id="rId9"/>
              </a:rPr>
              <a:t>http://www.who.int/mediacentre/factsheets/fs094/en/</a:t>
            </a:r>
            <a:endParaRPr lang="es-MX" dirty="0" smtClean="0"/>
          </a:p>
          <a:p>
            <a:r>
              <a:rPr lang="es-MX" dirty="0" smtClean="0">
                <a:hlinkClick r:id="rId10"/>
              </a:rPr>
              <a:t>http://news.bbc.co.uk/2/shared/spl/hi/world/05/malaria_global_menace/html/ancient_scourge.stm</a:t>
            </a:r>
            <a:endParaRPr lang="es-MX" dirty="0" smtClean="0"/>
          </a:p>
          <a:p>
            <a:r>
              <a:rPr lang="en-GB" u="sng" dirty="0" smtClean="0">
                <a:hlinkClick r:id="rId11"/>
              </a:rPr>
              <a:t>http://www.lbl.gov/MicroWorlds/xfiles/malariawhatis.html</a:t>
            </a:r>
            <a:endParaRPr lang="es-ES_tradnl" dirty="0" smtClean="0"/>
          </a:p>
          <a:p>
            <a:r>
              <a:rPr lang="en-GB" u="sng" dirty="0" smtClean="0">
                <a:hlinkClick r:id="rId12"/>
              </a:rPr>
              <a:t>http://malaria.emedtv.com/malaria/malaria-treatment.html</a:t>
            </a:r>
            <a:endParaRPr lang="es-ES_tradnl" dirty="0" smtClean="0"/>
          </a:p>
          <a:p>
            <a:r>
              <a:rPr lang="en-GB" u="sng" dirty="0" smtClean="0">
                <a:hlinkClick r:id="rId13"/>
              </a:rPr>
              <a:t>http://www.nlm.nih.gov/medlineplus/spanish/ency/article/000210.htm</a:t>
            </a:r>
            <a:endParaRPr lang="es-ES_tradnl" dirty="0" smtClean="0"/>
          </a:p>
          <a:p>
            <a:r>
              <a:rPr lang="en-GB" u="sng" dirty="0" smtClean="0">
                <a:hlinkClick r:id="rId14"/>
              </a:rPr>
              <a:t>http://www.geography.org.uk/download/GA_ShopTSHealthP15-17.pdf</a:t>
            </a:r>
            <a:endParaRPr lang="es-ES_tradnl" dirty="0" smtClean="0"/>
          </a:p>
          <a:p>
            <a:r>
              <a:rPr lang="en-GB" u="sng" dirty="0" smtClean="0">
                <a:hlinkClick r:id="rId15"/>
              </a:rPr>
              <a:t>http://sprojects.mmi.mcgill.ca/tropmed/disease/malaria/geographical.htm</a:t>
            </a:r>
            <a:endParaRPr lang="es-ES_tradnl" dirty="0" smtClean="0"/>
          </a:p>
          <a:p>
            <a:r>
              <a:rPr lang="en-GB" u="sng" dirty="0" smtClean="0">
                <a:hlinkClick r:id="rId16"/>
              </a:rPr>
              <a:t>http://www.ncbi.nlm.nih.gov/pubmed/9886099</a:t>
            </a:r>
            <a:endParaRPr lang="es-ES_tradnl" dirty="0" smtClean="0"/>
          </a:p>
          <a:p>
            <a:r>
              <a:rPr lang="en-GB" u="sng" dirty="0" smtClean="0">
                <a:hlinkClick r:id="rId17"/>
              </a:rPr>
              <a:t>http://www.cdc.gov/washington/EGlobalHealthEditions/eGlobalHealth0810.htm</a:t>
            </a:r>
            <a:endParaRPr lang="es-ES_tradnl" dirty="0" smtClean="0"/>
          </a:p>
          <a:p>
            <a:r>
              <a:rPr lang="en-GB" u="sng" dirty="0" smtClean="0">
                <a:hlinkClick r:id="rId18"/>
              </a:rPr>
              <a:t>http://www.malariajournal.com/content/9/1/37/abstract</a:t>
            </a:r>
            <a:endParaRPr lang="es-ES_tradnl" dirty="0" smtClean="0"/>
          </a:p>
          <a:p>
            <a:r>
              <a:rPr lang="en-GB" u="sng" dirty="0" smtClean="0">
                <a:hlinkClick r:id="rId19"/>
              </a:rPr>
              <a:t>http://es.scribd.com/doc/48864/MALARIA</a:t>
            </a:r>
            <a:r>
              <a:rPr lang="en-GB" dirty="0" smtClean="0"/>
              <a:t>	</a:t>
            </a:r>
            <a:endParaRPr lang="es-ES_tradnl" dirty="0" smtClean="0"/>
          </a:p>
          <a:p>
            <a:r>
              <a:rPr lang="en-GB" u="sng" dirty="0" smtClean="0">
                <a:hlinkClick r:id="rId20"/>
              </a:rPr>
              <a:t>http://www.bioline.org.br/pdf?jh06007</a:t>
            </a:r>
            <a:endParaRPr lang="es-ES_tradnl" dirty="0" smtClean="0"/>
          </a:p>
          <a:p>
            <a:r>
              <a:rPr lang="en-GB" u="sng" dirty="0" smtClean="0">
                <a:hlinkClick r:id="rId10"/>
              </a:rPr>
              <a:t>http://news.bbc.co.uk/2/shared/spl/hi/world/05/malaria_global_menace/html/ancient_scourge.stm</a:t>
            </a:r>
            <a:endParaRPr lang="es-ES_tradnl" dirty="0" smtClean="0"/>
          </a:p>
          <a:p>
            <a:r>
              <a:rPr lang="en-GB" u="sng" dirty="0" smtClean="0">
                <a:hlinkClick r:id="rId21"/>
              </a:rPr>
              <a:t>http://www.who.int/mediacentre/factsheets/fs094/en/index.html</a:t>
            </a:r>
            <a:endParaRPr lang="es-ES_tradnl" dirty="0" smtClean="0"/>
          </a:p>
          <a:p>
            <a:endParaRPr lang="es-MX" dirty="0"/>
          </a:p>
        </p:txBody>
      </p:sp>
    </p:spTree>
    <p:extLst>
      <p:ext uri="{BB962C8B-B14F-4D97-AF65-F5344CB8AC3E}">
        <p14:creationId xmlns:a="http://schemas.openxmlformats.org/drawingml/2006/main" xmlns:r="http://schemas.openxmlformats.org/officeDocument/2006/relationships" xmlns:p="http://schemas.openxmlformats.org/presentationml/2006/main" xmlns="" xmlns:p14="http://schemas.microsoft.com/office/powerpoint/2010/main" xmlns:mv="urn:schemas-microsoft-com:mac:vml" xmlns:mc="http://schemas.openxmlformats.org/markup-compatibility/2006" val="37283820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smtClean="0"/>
              <a:t>What is </a:t>
            </a:r>
            <a:r>
              <a:rPr lang="es-MX" dirty="0" err="1" smtClean="0"/>
              <a:t>it</a:t>
            </a:r>
            <a:r>
              <a:rPr lang="es-MX" dirty="0" smtClean="0"/>
              <a:t>?</a:t>
            </a:r>
            <a:endParaRPr lang="es-MX" dirty="0"/>
          </a:p>
        </p:txBody>
      </p:sp>
      <p:sp>
        <p:nvSpPr>
          <p:cNvPr id="3" name="Content Placeholder 2"/>
          <p:cNvSpPr>
            <a:spLocks noGrp="1"/>
          </p:cNvSpPr>
          <p:nvPr>
            <p:ph idx="1"/>
          </p:nvPr>
        </p:nvSpPr>
        <p:spPr/>
        <p:txBody>
          <a:bodyPr>
            <a:normAutofit/>
          </a:bodyPr>
          <a:lstStyle/>
          <a:p>
            <a:r>
              <a:rPr lang="en-US" dirty="0" smtClean="0"/>
              <a:t>Malaria is caused by an infection of the red blood cells with a tiny organism or parasite called a protozoa. There are four important species of the malaria protozoa and each has a slightly different effect.</a:t>
            </a:r>
          </a:p>
          <a:p>
            <a:r>
              <a:rPr lang="en-US" dirty="0" smtClean="0"/>
              <a:t>Malaria is preventable and curable.</a:t>
            </a:r>
          </a:p>
          <a:p>
            <a:pPr>
              <a:buNone/>
            </a:pPr>
            <a:r>
              <a:rPr lang="en-US" dirty="0" smtClean="0"/>
              <a:t/>
            </a:r>
            <a:br>
              <a:rPr lang="en-US" dirty="0" smtClean="0"/>
            </a:br>
            <a:endParaRPr lang="es-MX" dirty="0"/>
          </a:p>
        </p:txBody>
      </p:sp>
    </p:spTree>
    <p:extLst>
      <p:ext uri="{BB962C8B-B14F-4D97-AF65-F5344CB8AC3E}">
        <p14:creationId xmlns:a="http://schemas.openxmlformats.org/drawingml/2006/main" xmlns:r="http://schemas.openxmlformats.org/officeDocument/2006/relationships" xmlns:p="http://schemas.openxmlformats.org/presentationml/2006/main" xmlns="" xmlns:p14="http://schemas.microsoft.com/office/powerpoint/2010/main" xmlns:mv="urn:schemas-microsoft-com:mac:vml" xmlns:mc="http://schemas.openxmlformats.org/markup-compatibility/2006" val="19348562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Transmittion</a:t>
            </a:r>
            <a:endParaRPr lang="en-US" dirty="0"/>
          </a:p>
        </p:txBody>
      </p:sp>
      <p:sp>
        <p:nvSpPr>
          <p:cNvPr id="3" name="Content Placeholder 2"/>
          <p:cNvSpPr>
            <a:spLocks noGrp="1"/>
          </p:cNvSpPr>
          <p:nvPr>
            <p:ph idx="1"/>
          </p:nvPr>
        </p:nvSpPr>
        <p:spPr>
          <a:xfrm>
            <a:off x="467544" y="1268760"/>
            <a:ext cx="8229600" cy="4525963"/>
          </a:xfrm>
        </p:spPr>
        <p:txBody>
          <a:bodyPr/>
          <a:lstStyle/>
          <a:p>
            <a:r>
              <a:rPr lang="en-US" dirty="0" smtClean="0"/>
              <a:t>Malaria is transmitted by the Anopheles mosquito, when it bites an infected person, the mosquito sucks up blood containing the parasite, which may then be passed on to the mosquito's next victim.</a:t>
            </a:r>
          </a:p>
          <a:p>
            <a:endParaRPr lang="en-US" dirty="0"/>
          </a:p>
        </p:txBody>
      </p:sp>
      <p:pic>
        <p:nvPicPr>
          <p:cNvPr id="2050" name="Picture 2" descr="http://hemisferiozero.com/wp-content/uploads/2012/04/3.-Mosquito-Anopheles.jpg"/>
          <p:cNvPicPr>
            <a:picLocks noChangeAspect="1" noChangeArrowheads="1"/>
          </p:cNvPicPr>
          <p:nvPr/>
        </p:nvPicPr>
        <p:blipFill>
          <a:blip r:embed="rId2" cstate="print">
            <a:extLst>
              <a:ext uri="{28A0092B-C50C-407E-A947-70E740481C1C}">
                <a14:useLocalDpi xmlns:a="http://schemas.openxmlformats.org/drawingml/2006/main" xmlns:r="http://schemas.openxmlformats.org/officeDocument/2006/relationships" xmlns:p="http://schemas.openxmlformats.org/presentationml/2006/main" xmlns="" xmlns:a14="http://schemas.microsoft.com/office/drawing/2010/main" xmlns:mv="urn:schemas-microsoft-com:mac:vml" xmlns:mc="http://schemas.openxmlformats.org/markup-compatibility/2006" val="0"/>
              </a:ext>
            </a:extLst>
          </a:blip>
          <a:srcRect/>
          <a:stretch>
            <a:fillRect/>
          </a:stretch>
        </p:blipFill>
        <p:spPr bwMode="auto">
          <a:xfrm>
            <a:off x="5004048" y="3717032"/>
            <a:ext cx="3552329" cy="2474790"/>
          </a:xfrm>
          <a:prstGeom prst="rect">
            <a:avLst/>
          </a:prstGeom>
          <a:noFill/>
          <a:extLst>
            <a:ext uri="{909E8E84-426E-40DD-AFC4-6F175D3DCCD1}">
              <a14:hiddenFill xmlns:a="http://schemas.openxmlformats.org/drawingml/2006/main" xmlns:r="http://schemas.openxmlformats.org/officeDocument/2006/relationships" xmlns:p="http://schemas.openxmlformats.org/presentationml/2006/main" xmlns="" xmlns:a14="http://schemas.microsoft.com/office/drawing/2010/main" xmlns:mv="urn:schemas-microsoft-com:mac:vml" xmlns:mc="http://schemas.openxmlformats.org/markup-compatibility/2006">
                <a:solidFill>
                  <a:srgbClr val="FFFFFF"/>
                </a:solidFill>
              </a14:hiddenFill>
            </a:ext>
          </a:extLst>
        </p:spPr>
      </p:pic>
    </p:spTree>
    <p:extLst>
      <p:ext uri="{BB962C8B-B14F-4D97-AF65-F5344CB8AC3E}">
        <p14:creationId xmlns:a="http://schemas.openxmlformats.org/drawingml/2006/main" xmlns:r="http://schemas.openxmlformats.org/officeDocument/2006/relationships" xmlns:p="http://schemas.openxmlformats.org/presentationml/2006/main" xmlns="" xmlns:p14="http://schemas.microsoft.com/office/powerpoint/2010/main" xmlns:mv="urn:schemas-microsoft-com:mac:vml" xmlns:mc="http://schemas.openxmlformats.org/markup-compatibility/2006" val="10091351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n-US" dirty="0" smtClean="0"/>
              <a:t>Approximately half of the world's population is at risk of malaria</a:t>
            </a:r>
          </a:p>
          <a:p>
            <a:endParaRPr lang="es-MX" dirty="0"/>
          </a:p>
        </p:txBody>
      </p:sp>
      <p:pic>
        <p:nvPicPr>
          <p:cNvPr id="4" name="Picture 4" descr="http://www.enchantedlearning.com/mgifs/Mosquito_bw.GIF"/>
          <p:cNvPicPr>
            <a:picLocks noChangeAspect="1" noChangeArrowheads="1"/>
          </p:cNvPicPr>
          <p:nvPr/>
        </p:nvPicPr>
        <p:blipFill>
          <a:blip r:embed="rId2" cstate="print">
            <a:extLst>
              <a:ext uri="{28A0092B-C50C-407E-A947-70E740481C1C}">
                <a14:useLocalDpi xmlns:a="http://schemas.openxmlformats.org/drawingml/2006/main" xmlns:r="http://schemas.openxmlformats.org/officeDocument/2006/relationships" xmlns:p="http://schemas.openxmlformats.org/presentationml/2006/main" xmlns="" xmlns:a14="http://schemas.microsoft.com/office/drawing/2010/main" xmlns:mv="urn:schemas-microsoft-com:mac:vml" xmlns:mc="http://schemas.openxmlformats.org/markup-compatibility/2006" val="0"/>
              </a:ext>
            </a:extLst>
          </a:blip>
          <a:srcRect/>
          <a:stretch>
            <a:fillRect/>
          </a:stretch>
        </p:blipFill>
        <p:spPr bwMode="auto">
          <a:xfrm>
            <a:off x="2915816" y="3140968"/>
            <a:ext cx="5400600" cy="3151279"/>
          </a:xfrm>
          <a:prstGeom prst="rect">
            <a:avLst/>
          </a:prstGeom>
          <a:noFill/>
          <a:extLst>
            <a:ext uri="{909E8E84-426E-40DD-AFC4-6F175D3DCCD1}">
              <a14:hiddenFill xmlns:a="http://schemas.openxmlformats.org/drawingml/2006/main" xmlns:r="http://schemas.openxmlformats.org/officeDocument/2006/relationships" xmlns:p="http://schemas.openxmlformats.org/presentationml/2006/main" xmlns="" xmlns:a14="http://schemas.microsoft.com/office/drawing/2010/main" xmlns:mv="urn:schemas-microsoft-com:mac:vml" xmlns:mc="http://schemas.openxmlformats.org/markup-compatibility/2006">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Symptoms</a:t>
            </a:r>
            <a:endParaRPr lang="en-US" dirty="0"/>
          </a:p>
        </p:txBody>
      </p:sp>
      <p:sp>
        <p:nvSpPr>
          <p:cNvPr id="3" name="Content Placeholder 2"/>
          <p:cNvSpPr>
            <a:spLocks noGrp="1"/>
          </p:cNvSpPr>
          <p:nvPr>
            <p:ph idx="1"/>
          </p:nvPr>
        </p:nvSpPr>
        <p:spPr/>
        <p:txBody>
          <a:bodyPr/>
          <a:lstStyle/>
          <a:p>
            <a:r>
              <a:rPr lang="en-US" dirty="0" smtClean="0"/>
              <a:t>The main symptom of malaria is a fever that occurs in regular episodes, with sweating and shivers and exhaustion. In some cases, it can affect the brain or kidneys.</a:t>
            </a:r>
            <a:endParaRPr lang="es-MX" dirty="0"/>
          </a:p>
        </p:txBody>
      </p:sp>
    </p:spTree>
    <p:extLst>
      <p:ext uri="{BB962C8B-B14F-4D97-AF65-F5344CB8AC3E}">
        <p14:creationId xmlns:a="http://schemas.openxmlformats.org/drawingml/2006/main" xmlns:r="http://schemas.openxmlformats.org/officeDocument/2006/relationships" xmlns:p="http://schemas.openxmlformats.org/presentationml/2006/main" xmlns="" xmlns:p14="http://schemas.microsoft.com/office/powerpoint/2010/main" xmlns:mv="urn:schemas-microsoft-com:mac:vml" xmlns:mc="http://schemas.openxmlformats.org/markup-compatibility/2006" val="18861997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err="1" smtClean="0"/>
              <a:t>Patterns</a:t>
            </a:r>
            <a:endParaRPr lang="es-MX" dirty="0"/>
          </a:p>
        </p:txBody>
      </p:sp>
      <p:sp>
        <p:nvSpPr>
          <p:cNvPr id="3" name="Content Placeholder 2"/>
          <p:cNvSpPr>
            <a:spLocks noGrp="1"/>
          </p:cNvSpPr>
          <p:nvPr>
            <p:ph idx="1"/>
          </p:nvPr>
        </p:nvSpPr>
        <p:spPr>
          <a:xfrm>
            <a:off x="457200" y="1600201"/>
            <a:ext cx="3754760" cy="4421088"/>
          </a:xfrm>
        </p:spPr>
        <p:txBody>
          <a:bodyPr>
            <a:normAutofit fontScale="92500" lnSpcReduction="20000"/>
          </a:bodyPr>
          <a:lstStyle/>
          <a:p>
            <a:r>
              <a:rPr lang="en-US" dirty="0" smtClean="0"/>
              <a:t>Africa </a:t>
            </a:r>
            <a:r>
              <a:rPr lang="en-US" dirty="0"/>
              <a:t>is the hot spot for malaria in </a:t>
            </a:r>
            <a:r>
              <a:rPr lang="en-US" dirty="0" smtClean="0"/>
              <a:t>general.</a:t>
            </a:r>
          </a:p>
          <a:p>
            <a:r>
              <a:rPr lang="en-US" dirty="0" smtClean="0"/>
              <a:t>Geographical distribution now is increasingly the result of human intervention.</a:t>
            </a:r>
          </a:p>
          <a:p>
            <a:r>
              <a:rPr lang="en-US" dirty="0" smtClean="0"/>
              <a:t>Climate</a:t>
            </a:r>
          </a:p>
          <a:p>
            <a:r>
              <a:rPr lang="en-US" dirty="0" smtClean="0"/>
              <a:t>Temperature</a:t>
            </a:r>
            <a:br>
              <a:rPr lang="en-US" dirty="0" smtClean="0"/>
            </a:br>
            <a:endParaRPr lang="en-US" dirty="0" smtClean="0"/>
          </a:p>
        </p:txBody>
      </p:sp>
      <p:pic>
        <p:nvPicPr>
          <p:cNvPr id="3074" name="Picture 2" descr="http://4.bp.blogspot.com/-bVikamxB1L0/T23mmeCUjuI/AAAAAAAAHq0/gMv5fNTAwp8/s640/malaria+(1).jpg"/>
          <p:cNvPicPr>
            <a:picLocks noChangeAspect="1" noChangeArrowheads="1"/>
          </p:cNvPicPr>
          <p:nvPr/>
        </p:nvPicPr>
        <p:blipFill>
          <a:blip r:embed="rId3" cstate="print">
            <a:extLst>
              <a:ext uri="{28A0092B-C50C-407E-A947-70E740481C1C}">
                <a14:useLocalDpi xmlns:a="http://schemas.openxmlformats.org/drawingml/2006/main" xmlns:r="http://schemas.openxmlformats.org/officeDocument/2006/relationships" xmlns:p="http://schemas.openxmlformats.org/presentationml/2006/main" xmlns="" xmlns:a14="http://schemas.microsoft.com/office/drawing/2010/main" xmlns:mv="urn:schemas-microsoft-com:mac:vml" xmlns:mc="http://schemas.openxmlformats.org/markup-compatibility/2006" val="0"/>
              </a:ext>
            </a:extLst>
          </a:blip>
          <a:srcRect/>
          <a:stretch>
            <a:fillRect/>
          </a:stretch>
        </p:blipFill>
        <p:spPr bwMode="auto">
          <a:xfrm>
            <a:off x="4512471" y="1340768"/>
            <a:ext cx="3625358" cy="5099670"/>
          </a:xfrm>
          <a:prstGeom prst="rect">
            <a:avLst/>
          </a:prstGeom>
          <a:noFill/>
          <a:extLst>
            <a:ext uri="{909E8E84-426E-40DD-AFC4-6F175D3DCCD1}">
              <a14:hiddenFill xmlns:a="http://schemas.openxmlformats.org/drawingml/2006/main" xmlns:r="http://schemas.openxmlformats.org/officeDocument/2006/relationships" xmlns:p="http://schemas.openxmlformats.org/presentationml/2006/main" xmlns="" xmlns:a14="http://schemas.microsoft.com/office/drawing/2010/main" xmlns:mv="urn:schemas-microsoft-com:mac:vml" xmlns:mc="http://schemas.openxmlformats.org/markup-compatibility/2006">
                <a:solidFill>
                  <a:srgbClr val="FFFFFF"/>
                </a:solidFill>
              </a14:hiddenFill>
            </a:ext>
          </a:extLst>
        </p:spPr>
      </p:pic>
    </p:spTree>
    <p:extLst>
      <p:ext uri="{BB962C8B-B14F-4D97-AF65-F5344CB8AC3E}">
        <p14:creationId xmlns:a="http://schemas.openxmlformats.org/drawingml/2006/main" xmlns:r="http://schemas.openxmlformats.org/officeDocument/2006/relationships" xmlns:p="http://schemas.openxmlformats.org/presentationml/2006/main" xmlns="" xmlns:p14="http://schemas.microsoft.com/office/powerpoint/2010/main" xmlns:mv="urn:schemas-microsoft-com:mac:vml" xmlns:mc="http://schemas.openxmlformats.org/markup-compatibility/2006" val="16571619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Malaria geographic distribution map"/>
          <p:cNvPicPr/>
          <p:nvPr/>
        </p:nvPicPr>
        <p:blipFill>
          <a:blip r:embed="rId2">
            <a:extLst>
              <a:ext uri="{28A0092B-C50C-407E-A947-70E740481C1C}">
                <a14:useLocalDpi xmlns:mo="http://schemas.microsoft.com/office/mac/office/2008/main" xmlns:ve="http://schemas.openxmlformats.org/markup-compatibility/2006" xmlns:mv="urn:schemas-microsoft-com:mac:vml" xmlns:a14="http://schemas.microsoft.com/office/drawing/2010/main" xmlns:pic="http://schemas.openxmlformats.org/drawingml/2006/picture" xmlns:a="http://schemas.openxmlformats.org/drawingml/2006/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r="http://schemas.openxmlformats.org/officeDocument/2006/relationships" xmlns:o="urn:schemas-microsoft-com:office:office" xmlns:mc="http://schemas.openxmlformats.org/markup-compatibility/2006" xmlns:wpc="http://schemas.microsoft.com/office/word/2010/wordprocessingCanvas" xmlns="" xmlns:lc="http://schemas.openxmlformats.org/drawingml/2006/lockedCanvas" val="0"/>
              </a:ext>
            </a:extLst>
          </a:blip>
          <a:srcRect/>
          <a:stretch>
            <a:fillRect/>
          </a:stretch>
        </p:blipFill>
        <p:spPr bwMode="auto">
          <a:xfrm>
            <a:off x="609600" y="838200"/>
            <a:ext cx="7772400" cy="464819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4" name="Picture 1"/>
          <p:cNvPicPr>
            <a:picLocks noChangeAspect="1" noChangeArrowheads="1"/>
          </p:cNvPicPr>
          <p:nvPr/>
        </p:nvPicPr>
        <p:blipFill>
          <a:blip r:embed="rId3" cstate="print"/>
          <a:srcRect/>
          <a:stretch>
            <a:fillRect/>
          </a:stretch>
        </p:blipFill>
        <p:spPr bwMode="auto">
          <a:xfrm>
            <a:off x="0" y="404664"/>
            <a:ext cx="9134005" cy="60932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a:xfrm>
            <a:off x="457200" y="1600200"/>
            <a:ext cx="3610744" cy="4421088"/>
          </a:xfrm>
        </p:spPr>
        <p:txBody>
          <a:bodyPr/>
          <a:lstStyle/>
          <a:p>
            <a:r>
              <a:rPr lang="en-US" dirty="0" smtClean="0"/>
              <a:t>It kills more than a million people a year - mostly young children in sub-Saharan Africa - and is a factor in many other deaths</a:t>
            </a:r>
            <a:endParaRPr lang="es-MX" dirty="0" smtClean="0"/>
          </a:p>
          <a:p>
            <a:endParaRPr lang="es-MX" dirty="0"/>
          </a:p>
        </p:txBody>
      </p:sp>
      <p:pic>
        <p:nvPicPr>
          <p:cNvPr id="4" name="Picture 2" descr="http://news.bbc.co.uk/nol/shared/spl/hi/world/05/malaria_global_menace/img/cases.gif"/>
          <p:cNvPicPr>
            <a:picLocks noChangeAspect="1" noChangeArrowheads="1"/>
          </p:cNvPicPr>
          <p:nvPr/>
        </p:nvPicPr>
        <p:blipFill>
          <a:blip r:embed="rId2" cstate="print"/>
          <a:srcRect/>
          <a:stretch>
            <a:fillRect/>
          </a:stretch>
        </p:blipFill>
        <p:spPr bwMode="auto">
          <a:xfrm>
            <a:off x="4283968" y="2492896"/>
            <a:ext cx="4426905" cy="3452986"/>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531</TotalTime>
  <Words>974</Words>
  <Application>Microsoft Macintosh PowerPoint</Application>
  <PresentationFormat>On-screen Show (4:3)</PresentationFormat>
  <Paragraphs>72</Paragraphs>
  <Slides>18</Slides>
  <Notes>6</Notes>
  <HiddenSlides>0</HiddenSlides>
  <MMClips>0</MMClips>
  <ScaleCrop>false</ScaleCrop>
  <HeadingPairs>
    <vt:vector size="4" baseType="variant">
      <vt:variant>
        <vt:lpstr>Design Template</vt:lpstr>
      </vt:variant>
      <vt:variant>
        <vt:i4>1</vt:i4>
      </vt:variant>
      <vt:variant>
        <vt:lpstr>Slide Titles</vt:lpstr>
      </vt:variant>
      <vt:variant>
        <vt:i4>18</vt:i4>
      </vt:variant>
    </vt:vector>
  </HeadingPairs>
  <TitlesOfParts>
    <vt:vector size="19" baseType="lpstr">
      <vt:lpstr>Office Theme</vt:lpstr>
      <vt:lpstr>Malaria</vt:lpstr>
      <vt:lpstr>What is it?</vt:lpstr>
      <vt:lpstr>Transmittion</vt:lpstr>
      <vt:lpstr>Slide 4</vt:lpstr>
      <vt:lpstr>Symptoms</vt:lpstr>
      <vt:lpstr>Patterns</vt:lpstr>
      <vt:lpstr>Slide 7</vt:lpstr>
      <vt:lpstr>Slide 8</vt:lpstr>
      <vt:lpstr>Slide 9</vt:lpstr>
      <vt:lpstr>Slide 10</vt:lpstr>
      <vt:lpstr>Preventing Malaria</vt:lpstr>
      <vt:lpstr>Applications of barriers to  limit the spread of the disease</vt:lpstr>
      <vt:lpstr>Slide 13</vt:lpstr>
      <vt:lpstr>Factors that enable the reduction of the disease</vt:lpstr>
      <vt:lpstr>Management strategies</vt:lpstr>
      <vt:lpstr>Slide 16</vt:lpstr>
      <vt:lpstr>Slide 17</vt:lpstr>
      <vt:lpstr>Sources: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Malaria</dc:title>
  <dc:creator>Lancaster</dc:creator>
  <cp:lastModifiedBy>Mariana Rangel</cp:lastModifiedBy>
  <cp:revision>34</cp:revision>
  <dcterms:created xsi:type="dcterms:W3CDTF">2012-11-09T15:28:20Z</dcterms:created>
  <dcterms:modified xsi:type="dcterms:W3CDTF">2012-11-09T15:42:30Z</dcterms:modified>
</cp:coreProperties>
</file>