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70" r:id="rId4"/>
    <p:sldId id="258" r:id="rId5"/>
    <p:sldId id="272" r:id="rId6"/>
    <p:sldId id="267" r:id="rId7"/>
    <p:sldId id="274" r:id="rId8"/>
    <p:sldId id="265" r:id="rId9"/>
    <p:sldId id="276" r:id="rId10"/>
    <p:sldId id="266" r:id="rId11"/>
    <p:sldId id="277" r:id="rId12"/>
    <p:sldId id="261" r:id="rId13"/>
    <p:sldId id="278" r:id="rId14"/>
    <p:sldId id="262" r:id="rId15"/>
    <p:sldId id="279" r:id="rId16"/>
    <p:sldId id="264" r:id="rId17"/>
    <p:sldId id="280" r:id="rId18"/>
    <p:sldId id="263" r:id="rId19"/>
    <p:sldId id="281" r:id="rId20"/>
    <p:sldId id="257" r:id="rId21"/>
    <p:sldId id="282" r:id="rId22"/>
    <p:sldId id="283" r:id="rId23"/>
    <p:sldId id="259" r:id="rId24"/>
    <p:sldId id="284" r:id="rId25"/>
    <p:sldId id="268" r:id="rId26"/>
    <p:sldId id="285" r:id="rId27"/>
    <p:sldId id="286" r:id="rId28"/>
    <p:sldId id="287"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3" d="100"/>
          <a:sy n="63" d="100"/>
        </p:scale>
        <p:origin x="-1392" y="-1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76A3B1-E416-A244-8B98-2B4FF13A19DA}" type="datetimeFigureOut">
              <a:rPr lang="en-US" smtClean="0"/>
              <a:t>5/13/13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2059858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76A3B1-E416-A244-8B98-2B4FF13A19DA}" type="datetimeFigureOut">
              <a:rPr lang="en-US" smtClean="0"/>
              <a:t>5/13/13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2077957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76A3B1-E416-A244-8B98-2B4FF13A19DA}" type="datetimeFigureOut">
              <a:rPr lang="en-US" smtClean="0"/>
              <a:t>5/13/13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3722684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76A3B1-E416-A244-8B98-2B4FF13A19DA}" type="datetimeFigureOut">
              <a:rPr lang="en-US" smtClean="0"/>
              <a:t>5/13/13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85437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76A3B1-E416-A244-8B98-2B4FF13A19DA}" type="datetimeFigureOut">
              <a:rPr lang="en-US" smtClean="0"/>
              <a:t>5/13/13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1077127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76A3B1-E416-A244-8B98-2B4FF13A19DA}" type="datetimeFigureOut">
              <a:rPr lang="en-US" smtClean="0"/>
              <a:t>5/13/13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26003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76A3B1-E416-A244-8B98-2B4FF13A19DA}" type="datetimeFigureOut">
              <a:rPr lang="en-US" smtClean="0"/>
              <a:t>5/13/13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1981512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76A3B1-E416-A244-8B98-2B4FF13A19DA}" type="datetimeFigureOut">
              <a:rPr lang="en-US" smtClean="0"/>
              <a:t>5/13/13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14553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6A3B1-E416-A244-8B98-2B4FF13A19DA}" type="datetimeFigureOut">
              <a:rPr lang="en-US" smtClean="0"/>
              <a:t>5/13/13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2523473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76A3B1-E416-A244-8B98-2B4FF13A19DA}" type="datetimeFigureOut">
              <a:rPr lang="en-US" smtClean="0"/>
              <a:t>5/13/13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1970470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76A3B1-E416-A244-8B98-2B4FF13A19DA}" type="datetimeFigureOut">
              <a:rPr lang="en-US" smtClean="0"/>
              <a:t>5/13/13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6ECBB1-B7CC-174C-AEEE-6534FA0CFB2F}" type="slidenum">
              <a:rPr lang="en-US" smtClean="0"/>
              <a:t>‹#›</a:t>
            </a:fld>
            <a:endParaRPr lang="en-US"/>
          </a:p>
        </p:txBody>
      </p:sp>
    </p:spTree>
    <p:extLst>
      <p:ext uri="{BB962C8B-B14F-4D97-AF65-F5344CB8AC3E}">
        <p14:creationId xmlns:p14="http://schemas.microsoft.com/office/powerpoint/2010/main" val="31152619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76A3B1-E416-A244-8B98-2B4FF13A19DA}" type="datetimeFigureOut">
              <a:rPr lang="en-US" smtClean="0"/>
              <a:t>5/13/13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6ECBB1-B7CC-174C-AEEE-6534FA0CFB2F}" type="slidenum">
              <a:rPr lang="en-US" smtClean="0"/>
              <a:t>‹#›</a:t>
            </a:fld>
            <a:endParaRPr lang="en-US"/>
          </a:p>
        </p:txBody>
      </p:sp>
    </p:spTree>
    <p:extLst>
      <p:ext uri="{BB962C8B-B14F-4D97-AF65-F5344CB8AC3E}">
        <p14:creationId xmlns:p14="http://schemas.microsoft.com/office/powerpoint/2010/main" val="36380056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6.emf"/><Relationship Id="rId5"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197932" y="214442"/>
            <a:ext cx="8659480" cy="1446550"/>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MEXICO CASE STUDY FOR THE EXAMS</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30161173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0"/>
            <a:ext cx="9144000" cy="1446550"/>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GLOBAL INTERACTIONS - NAFTA &amp; TRADE</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64080033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605"/>
            <a:ext cx="4572000" cy="2031325"/>
          </a:xfrm>
          <a:prstGeom prst="rect">
            <a:avLst/>
          </a:prstGeom>
          <a:ln w="12700">
            <a:solidFill>
              <a:schemeClr val="tx1"/>
            </a:solidFill>
          </a:ln>
        </p:spPr>
        <p:txBody>
          <a:bodyPr>
            <a:spAutoFit/>
          </a:bodyPr>
          <a:lstStyle/>
          <a:p>
            <a:r>
              <a:rPr lang="en-US" dirty="0"/>
              <a:t>The goal of NAFTA was to eliminate barriers to trade and investment between the US, Canada and Mexico. The implementation of NAFTA on January 1, 1994 brought the immediate elimination of tariffs on more than one-half of Mexico's exports to the U.S. and more than one-third of U.S. exports to </a:t>
            </a:r>
            <a:r>
              <a:rPr lang="en-US" dirty="0" smtClean="0"/>
              <a:t>Mexico</a:t>
            </a:r>
            <a:endParaRPr lang="en-US" dirty="0"/>
          </a:p>
        </p:txBody>
      </p:sp>
      <p:sp>
        <p:nvSpPr>
          <p:cNvPr id="8" name="Rectangle 7"/>
          <p:cNvSpPr/>
          <p:nvPr/>
        </p:nvSpPr>
        <p:spPr>
          <a:xfrm>
            <a:off x="0" y="3694204"/>
            <a:ext cx="4572000" cy="1200329"/>
          </a:xfrm>
          <a:prstGeom prst="rect">
            <a:avLst/>
          </a:prstGeom>
          <a:ln w="12700">
            <a:solidFill>
              <a:schemeClr val="tx1"/>
            </a:solidFill>
          </a:ln>
        </p:spPr>
        <p:txBody>
          <a:bodyPr wrap="square">
            <a:spAutoFit/>
          </a:bodyPr>
          <a:lstStyle/>
          <a:p>
            <a:r>
              <a:rPr lang="en-US" dirty="0"/>
              <a:t>The most serious overall increases in pollution </a:t>
            </a:r>
            <a:r>
              <a:rPr lang="en-US" dirty="0" smtClean="0"/>
              <a:t>were </a:t>
            </a:r>
            <a:r>
              <a:rPr lang="en-US" dirty="0"/>
              <a:t>found in the base metals sector, the </a:t>
            </a:r>
            <a:r>
              <a:rPr lang="en-US" dirty="0" smtClean="0"/>
              <a:t>petroleum </a:t>
            </a:r>
            <a:r>
              <a:rPr lang="en-US" dirty="0"/>
              <a:t>sector, and the transportation equipment sector </a:t>
            </a:r>
          </a:p>
        </p:txBody>
      </p:sp>
      <p:sp>
        <p:nvSpPr>
          <p:cNvPr id="2" name="Rectangle 1"/>
          <p:cNvSpPr/>
          <p:nvPr/>
        </p:nvSpPr>
        <p:spPr>
          <a:xfrm>
            <a:off x="0" y="2272263"/>
            <a:ext cx="4572000" cy="1200329"/>
          </a:xfrm>
          <a:prstGeom prst="rect">
            <a:avLst/>
          </a:prstGeom>
          <a:ln w="12700">
            <a:solidFill>
              <a:schemeClr val="tx1"/>
            </a:solidFill>
          </a:ln>
        </p:spPr>
        <p:txBody>
          <a:bodyPr>
            <a:spAutoFit/>
          </a:bodyPr>
          <a:lstStyle/>
          <a:p>
            <a:r>
              <a:rPr lang="en-US" dirty="0"/>
              <a:t>Some have suggested that in order to fully benefit from the agreement, Mexico must invest more in education and promote innovation in infrastructure and agriculture.</a:t>
            </a:r>
          </a:p>
        </p:txBody>
      </p:sp>
      <p:sp>
        <p:nvSpPr>
          <p:cNvPr id="3" name="Rectangle 2"/>
          <p:cNvSpPr/>
          <p:nvPr/>
        </p:nvSpPr>
        <p:spPr>
          <a:xfrm>
            <a:off x="4572000" y="43672"/>
            <a:ext cx="4572000" cy="3416320"/>
          </a:xfrm>
          <a:prstGeom prst="rect">
            <a:avLst/>
          </a:prstGeom>
          <a:ln w="12700">
            <a:solidFill>
              <a:schemeClr val="tx1"/>
            </a:solidFill>
          </a:ln>
        </p:spPr>
        <p:txBody>
          <a:bodyPr wrap="square">
            <a:spAutoFit/>
          </a:bodyPr>
          <a:lstStyle/>
          <a:p>
            <a:r>
              <a:rPr lang="en-US" dirty="0"/>
              <a:t>Maquiladoras (Mexican factories that take in imported raw materials and produce goods for export) have become the landmark of trade in Mexico. These are plants that moved to this region from the United </a:t>
            </a:r>
            <a:r>
              <a:rPr lang="en-US" dirty="0" smtClean="0"/>
              <a:t>States. </a:t>
            </a:r>
            <a:r>
              <a:rPr lang="en-US" dirty="0" err="1" smtClean="0"/>
              <a:t>Hufbauer's</a:t>
            </a:r>
            <a:r>
              <a:rPr lang="en-US" dirty="0" smtClean="0"/>
              <a:t> </a:t>
            </a:r>
            <a:r>
              <a:rPr lang="en-US" dirty="0"/>
              <a:t>(2005) book shows that income in the maquiladora sector has increased 15.5% since the implementation of NAFTA in </a:t>
            </a:r>
            <a:r>
              <a:rPr lang="en-US" dirty="0" smtClean="0"/>
              <a:t>1994. </a:t>
            </a:r>
            <a:r>
              <a:rPr lang="en-US" dirty="0"/>
              <a:t>This has allowed for the rapid growth of non-border metropolitan areas, such as Toluca, León and Puebla; all three larger in population than Tijuana, Ciudad </a:t>
            </a:r>
            <a:r>
              <a:rPr lang="en-US" dirty="0" err="1"/>
              <a:t>Juárez</a:t>
            </a:r>
            <a:r>
              <a:rPr lang="en-US" dirty="0"/>
              <a:t>, and Reynosa.</a:t>
            </a:r>
          </a:p>
        </p:txBody>
      </p:sp>
      <p:sp>
        <p:nvSpPr>
          <p:cNvPr id="11" name="Rectangle 10"/>
          <p:cNvSpPr/>
          <p:nvPr/>
        </p:nvSpPr>
        <p:spPr>
          <a:xfrm>
            <a:off x="4572000" y="3472592"/>
            <a:ext cx="4572000" cy="3416320"/>
          </a:xfrm>
          <a:prstGeom prst="rect">
            <a:avLst/>
          </a:prstGeom>
          <a:ln w="12700">
            <a:solidFill>
              <a:schemeClr val="tx1"/>
            </a:solidFill>
          </a:ln>
        </p:spPr>
        <p:txBody>
          <a:bodyPr>
            <a:spAutoFit/>
          </a:bodyPr>
          <a:lstStyle/>
          <a:p>
            <a:r>
              <a:rPr lang="en-US" dirty="0"/>
              <a:t>Production of corn in Mexico has increased since NAFTA's implementation. However, internal corn demand has increased beyond Mexico's sufficiency, and imports have become necessary, far beyond the quotas Mexico had originally negotiated</a:t>
            </a:r>
            <a:r>
              <a:rPr lang="en-US" dirty="0" smtClean="0"/>
              <a:t>. </a:t>
            </a:r>
            <a:r>
              <a:rPr lang="en-US" dirty="0" err="1"/>
              <a:t>Zahniser</a:t>
            </a:r>
            <a:r>
              <a:rPr lang="en-US" dirty="0"/>
              <a:t> &amp; Coyle have also pointed out that corn prices in Mexico, adjusted for international prices, have drastically decreased, yet through a program of subsidies expanded by former president Vicente Fox, production has remained stable since 2000.</a:t>
            </a:r>
          </a:p>
        </p:txBody>
      </p:sp>
      <p:sp>
        <p:nvSpPr>
          <p:cNvPr id="12" name="Rectangle 11"/>
          <p:cNvSpPr/>
          <p:nvPr/>
        </p:nvSpPr>
        <p:spPr>
          <a:xfrm>
            <a:off x="0" y="5103673"/>
            <a:ext cx="4572000" cy="1754327"/>
          </a:xfrm>
          <a:prstGeom prst="rect">
            <a:avLst/>
          </a:prstGeom>
          <a:ln w="12700">
            <a:solidFill>
              <a:schemeClr val="tx1"/>
            </a:solidFill>
          </a:ln>
        </p:spPr>
        <p:txBody>
          <a:bodyPr>
            <a:spAutoFit/>
          </a:bodyPr>
          <a:lstStyle/>
          <a:p>
            <a:r>
              <a:rPr lang="en-US" dirty="0"/>
              <a:t>Unfortunately, many of the same rural people who would have been likely to produce higher-margin value-added products in Mexico have instead emigrated. The rise in corn prices due to increased ethanol demand may improve the situation of corn farmers in Mexico</a:t>
            </a:r>
          </a:p>
        </p:txBody>
      </p:sp>
    </p:spTree>
    <p:extLst>
      <p:ext uri="{BB962C8B-B14F-4D97-AF65-F5344CB8AC3E}">
        <p14:creationId xmlns:p14="http://schemas.microsoft.com/office/powerpoint/2010/main" val="3988292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38062" cy="6858000"/>
          </a:xfrm>
          <a:prstGeom prst="rect">
            <a:avLst/>
          </a:prstGeom>
        </p:spPr>
      </p:pic>
      <p:sp>
        <p:nvSpPr>
          <p:cNvPr id="5" name="TextBox 4"/>
          <p:cNvSpPr txBox="1"/>
          <p:nvPr/>
        </p:nvSpPr>
        <p:spPr>
          <a:xfrm>
            <a:off x="233926" y="317519"/>
            <a:ext cx="8588426" cy="2123658"/>
          </a:xfrm>
          <a:prstGeom prst="rect">
            <a:avLst/>
          </a:prstGeom>
          <a:noFill/>
        </p:spPr>
        <p:txBody>
          <a:bodyPr wrap="square" rtlCol="0">
            <a:spAutoFit/>
          </a:bodyPr>
          <a:lstStyle/>
          <a:p>
            <a:pPr algn="ctr"/>
            <a:r>
              <a:rPr lang="en-US" sz="4400" b="1" dirty="0" smtClean="0">
                <a:solidFill>
                  <a:srgbClr val="FFFFFF"/>
                </a:solidFill>
                <a:latin typeface="Helvetica"/>
                <a:cs typeface="Helvetica"/>
              </a:rPr>
              <a:t>WEALTH &amp; DISPARITIES – INDIGENOUS COMMUNITIES IN MEXICO</a:t>
            </a:r>
            <a:endParaRPr lang="en-US" sz="4400" b="1" dirty="0">
              <a:solidFill>
                <a:srgbClr val="FFFFFF"/>
              </a:solidFill>
              <a:latin typeface="Helvetica"/>
              <a:cs typeface="Helvetica"/>
            </a:endParaRPr>
          </a:p>
        </p:txBody>
      </p:sp>
    </p:spTree>
    <p:extLst>
      <p:ext uri="{BB962C8B-B14F-4D97-AF65-F5344CB8AC3E}">
        <p14:creationId xmlns:p14="http://schemas.microsoft.com/office/powerpoint/2010/main" val="168561079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667218"/>
            <a:ext cx="4357077" cy="2308324"/>
          </a:xfrm>
          <a:prstGeom prst="rect">
            <a:avLst/>
          </a:prstGeom>
          <a:ln w="12700">
            <a:solidFill>
              <a:schemeClr val="tx1"/>
            </a:solidFill>
          </a:ln>
        </p:spPr>
        <p:txBody>
          <a:bodyPr wrap="square">
            <a:spAutoFit/>
          </a:bodyPr>
          <a:lstStyle/>
          <a:p>
            <a:r>
              <a:rPr lang="en-US" dirty="0" smtClean="0"/>
              <a:t>82% highly marginalized, 33% illiterate (national rate 9.5%) Females get 1 year less schooling than males, 5% infant mortality, +60% higher under 5 mortality, 85% households below the poverty line, +50% extreme poverty, +1/3 houses lack electricity</a:t>
            </a:r>
          </a:p>
          <a:p>
            <a:r>
              <a:rPr lang="en-US" dirty="0" smtClean="0"/>
              <a:t>+50% lack piped water, +90% own their own homes &amp; farm plots</a:t>
            </a:r>
            <a:endParaRPr lang="en-US" dirty="0"/>
          </a:p>
        </p:txBody>
      </p:sp>
      <p:sp>
        <p:nvSpPr>
          <p:cNvPr id="7" name="TextBox 6"/>
          <p:cNvSpPr txBox="1"/>
          <p:nvPr/>
        </p:nvSpPr>
        <p:spPr>
          <a:xfrm>
            <a:off x="0" y="57468"/>
            <a:ext cx="9143999" cy="523220"/>
          </a:xfrm>
          <a:prstGeom prst="rect">
            <a:avLst/>
          </a:prstGeom>
          <a:noFill/>
        </p:spPr>
        <p:txBody>
          <a:bodyPr wrap="square" rtlCol="0">
            <a:spAutoFit/>
          </a:bodyPr>
          <a:lstStyle/>
          <a:p>
            <a:pPr algn="r"/>
            <a:r>
              <a:rPr lang="en-US" sz="2800" b="1" dirty="0" smtClean="0"/>
              <a:t>TARAHUMARA OR RARAMURI OF THE COPPER CANYON</a:t>
            </a:r>
            <a:endParaRPr lang="en-US" sz="2800" b="1" dirty="0"/>
          </a:p>
        </p:txBody>
      </p:sp>
      <p:sp>
        <p:nvSpPr>
          <p:cNvPr id="8" name="Rectangle 7"/>
          <p:cNvSpPr/>
          <p:nvPr/>
        </p:nvSpPr>
        <p:spPr>
          <a:xfrm>
            <a:off x="4357077" y="728744"/>
            <a:ext cx="4786923" cy="3416320"/>
          </a:xfrm>
          <a:prstGeom prst="rect">
            <a:avLst/>
          </a:prstGeom>
          <a:ln w="12700">
            <a:solidFill>
              <a:schemeClr val="tx1"/>
            </a:solidFill>
          </a:ln>
        </p:spPr>
        <p:txBody>
          <a:bodyPr wrap="square">
            <a:spAutoFit/>
          </a:bodyPr>
          <a:lstStyle/>
          <a:p>
            <a:r>
              <a:rPr lang="en-US" b="1" dirty="0"/>
              <a:t>T</a:t>
            </a:r>
            <a:r>
              <a:rPr lang="en-US" dirty="0"/>
              <a:t>he extreme isolation of the </a:t>
            </a:r>
            <a:r>
              <a:rPr lang="en-US" dirty="0" err="1"/>
              <a:t>Tarahumara</a:t>
            </a:r>
            <a:r>
              <a:rPr lang="en-US" dirty="0"/>
              <a:t> (until recent years) and their adaptation of some elements of the alien Spanish/Mexican culture have enabled them to survive in what most observers would regard as an extraordinarily hostile natural environment. The effects of this isolation are reflected in their culture, in their relatively equal gender roles in terms of their economy, their flexibility of work schedule, lack of economic specialization and their willingness to share available food when necessary to ensure survival.</a:t>
            </a:r>
          </a:p>
        </p:txBody>
      </p:sp>
      <p:sp>
        <p:nvSpPr>
          <p:cNvPr id="9" name="Rectangle 8"/>
          <p:cNvSpPr/>
          <p:nvPr/>
        </p:nvSpPr>
        <p:spPr>
          <a:xfrm>
            <a:off x="0" y="3014956"/>
            <a:ext cx="4357077" cy="2308324"/>
          </a:xfrm>
          <a:prstGeom prst="rect">
            <a:avLst/>
          </a:prstGeom>
          <a:ln w="12700">
            <a:solidFill>
              <a:schemeClr val="tx1"/>
            </a:solidFill>
          </a:ln>
        </p:spPr>
        <p:txBody>
          <a:bodyPr wrap="square">
            <a:spAutoFit/>
          </a:bodyPr>
          <a:lstStyle/>
          <a:p>
            <a:r>
              <a:rPr lang="en-US" dirty="0"/>
              <a:t>In many places, there are clear signs of the immense environmental destruction wrought by timber cutting, often on slopes so steep that there is little chance of reforesting them in the future. Soil erosion is rampant in some areas and satellite imagery reveals huge areas that are no longer forested.</a:t>
            </a:r>
          </a:p>
        </p:txBody>
      </p:sp>
      <p:sp>
        <p:nvSpPr>
          <p:cNvPr id="10" name="Rectangle 9"/>
          <p:cNvSpPr/>
          <p:nvPr/>
        </p:nvSpPr>
        <p:spPr>
          <a:xfrm>
            <a:off x="0" y="5358559"/>
            <a:ext cx="4357077" cy="1477328"/>
          </a:xfrm>
          <a:prstGeom prst="rect">
            <a:avLst/>
          </a:prstGeom>
          <a:ln w="12700">
            <a:solidFill>
              <a:schemeClr val="tx1"/>
            </a:solidFill>
          </a:ln>
        </p:spPr>
        <p:txBody>
          <a:bodyPr wrap="square">
            <a:spAutoFit/>
          </a:bodyPr>
          <a:lstStyle/>
          <a:p>
            <a:r>
              <a:rPr lang="en-US" dirty="0"/>
              <a:t>Better roads have enabled traders to build a credit relationship with </a:t>
            </a:r>
            <a:r>
              <a:rPr lang="en-US" dirty="0" err="1" smtClean="0"/>
              <a:t>Tarahumara</a:t>
            </a:r>
            <a:r>
              <a:rPr lang="en-US" dirty="0" smtClean="0"/>
              <a:t>, </a:t>
            </a:r>
            <a:r>
              <a:rPr lang="en-US" dirty="0"/>
              <a:t>offering </a:t>
            </a:r>
            <a:r>
              <a:rPr lang="en-US" dirty="0" smtClean="0"/>
              <a:t>non</a:t>
            </a:r>
            <a:r>
              <a:rPr lang="en-US" dirty="0"/>
              <a:t>-traditional goods in exchange for a share of the </a:t>
            </a:r>
            <a:r>
              <a:rPr lang="en-US" dirty="0" smtClean="0"/>
              <a:t>maize </a:t>
            </a:r>
            <a:r>
              <a:rPr lang="en-US" dirty="0"/>
              <a:t>harvest. </a:t>
            </a:r>
            <a:r>
              <a:rPr lang="en-US" dirty="0" smtClean="0"/>
              <a:t>Leading to problems </a:t>
            </a:r>
            <a:r>
              <a:rPr lang="en-US" dirty="0"/>
              <a:t>of indebtedness and exploitation.</a:t>
            </a:r>
          </a:p>
        </p:txBody>
      </p:sp>
      <p:sp>
        <p:nvSpPr>
          <p:cNvPr id="11" name="Rectangle 10"/>
          <p:cNvSpPr/>
          <p:nvPr/>
        </p:nvSpPr>
        <p:spPr>
          <a:xfrm>
            <a:off x="4357077" y="4145064"/>
            <a:ext cx="4786922" cy="2585323"/>
          </a:xfrm>
          <a:prstGeom prst="rect">
            <a:avLst/>
          </a:prstGeom>
          <a:ln w="12700">
            <a:solidFill>
              <a:schemeClr val="tx1"/>
            </a:solidFill>
          </a:ln>
        </p:spPr>
        <p:txBody>
          <a:bodyPr wrap="square">
            <a:spAutoFit/>
          </a:bodyPr>
          <a:lstStyle/>
          <a:p>
            <a:r>
              <a:rPr lang="en-US" dirty="0"/>
              <a:t>D</a:t>
            </a:r>
            <a:r>
              <a:rPr lang="en-US" dirty="0" smtClean="0"/>
              <a:t>rug </a:t>
            </a:r>
            <a:r>
              <a:rPr lang="en-US" dirty="0"/>
              <a:t>cultivators seeking land for growing marijuana </a:t>
            </a:r>
            <a:r>
              <a:rPr lang="en-US" dirty="0" smtClean="0"/>
              <a:t>&amp; opium </a:t>
            </a:r>
            <a:r>
              <a:rPr lang="en-US" dirty="0"/>
              <a:t>poppies </a:t>
            </a:r>
            <a:r>
              <a:rPr lang="en-US" dirty="0" smtClean="0"/>
              <a:t>in </a:t>
            </a:r>
            <a:r>
              <a:rPr lang="en-US" dirty="0"/>
              <a:t>the Canyon country has further marginalized the </a:t>
            </a:r>
            <a:r>
              <a:rPr lang="en-US" dirty="0" err="1" smtClean="0"/>
              <a:t>Tarahumara</a:t>
            </a:r>
            <a:r>
              <a:rPr lang="en-US" dirty="0"/>
              <a:t>.</a:t>
            </a:r>
            <a:r>
              <a:rPr lang="en-US" dirty="0" smtClean="0"/>
              <a:t> Drug </a:t>
            </a:r>
            <a:r>
              <a:rPr lang="en-US" dirty="0"/>
              <a:t>cultivators have sometimes registered parcels of land as theirs </a:t>
            </a:r>
            <a:r>
              <a:rPr lang="en-US" dirty="0" smtClean="0"/>
              <a:t>&amp; then </a:t>
            </a:r>
            <a:r>
              <a:rPr lang="en-US" dirty="0"/>
              <a:t>ejected the Indians by force. Obviously, they choose the best available land, </a:t>
            </a:r>
            <a:r>
              <a:rPr lang="en-US" dirty="0" smtClean="0"/>
              <a:t>&amp; their </a:t>
            </a:r>
            <a:r>
              <a:rPr lang="en-US" dirty="0"/>
              <a:t>cultivation methods are designed to produce quick results, rather than sustainability.</a:t>
            </a:r>
          </a:p>
        </p:txBody>
      </p:sp>
    </p:spTree>
    <p:extLst>
      <p:ext uri="{BB962C8B-B14F-4D97-AF65-F5344CB8AC3E}">
        <p14:creationId xmlns:p14="http://schemas.microsoft.com/office/powerpoint/2010/main" val="1738247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38062" cy="6858000"/>
          </a:xfrm>
          <a:prstGeom prst="rect">
            <a:avLst/>
          </a:prstGeom>
        </p:spPr>
      </p:pic>
      <p:sp>
        <p:nvSpPr>
          <p:cNvPr id="3" name="TextBox 2"/>
          <p:cNvSpPr txBox="1"/>
          <p:nvPr/>
        </p:nvSpPr>
        <p:spPr>
          <a:xfrm>
            <a:off x="233926" y="317519"/>
            <a:ext cx="8588426" cy="2123658"/>
          </a:xfrm>
          <a:prstGeom prst="rect">
            <a:avLst/>
          </a:prstGeom>
          <a:noFill/>
        </p:spPr>
        <p:txBody>
          <a:bodyPr wrap="square" rtlCol="0">
            <a:spAutoFit/>
          </a:bodyPr>
          <a:lstStyle/>
          <a:p>
            <a:pPr algn="ctr"/>
            <a:r>
              <a:rPr lang="en-US" sz="4400" b="1" dirty="0" smtClean="0">
                <a:solidFill>
                  <a:srgbClr val="FFFFFF"/>
                </a:solidFill>
                <a:latin typeface="Helvetica"/>
                <a:cs typeface="Helvetica"/>
              </a:rPr>
              <a:t>GLOBAL INTERACTIONS – INDIGENOUS COMMUNITIES IN MEXICO</a:t>
            </a:r>
            <a:endParaRPr lang="en-US" sz="4400" b="1" dirty="0">
              <a:solidFill>
                <a:srgbClr val="FFFFFF"/>
              </a:solidFill>
              <a:latin typeface="Helvetica"/>
              <a:cs typeface="Helvetica"/>
            </a:endParaRPr>
          </a:p>
        </p:txBody>
      </p:sp>
    </p:spTree>
    <p:extLst>
      <p:ext uri="{BB962C8B-B14F-4D97-AF65-F5344CB8AC3E}">
        <p14:creationId xmlns:p14="http://schemas.microsoft.com/office/powerpoint/2010/main" val="115244317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57468"/>
            <a:ext cx="9143999" cy="523220"/>
          </a:xfrm>
          <a:prstGeom prst="rect">
            <a:avLst/>
          </a:prstGeom>
          <a:noFill/>
        </p:spPr>
        <p:txBody>
          <a:bodyPr wrap="square" rtlCol="0">
            <a:spAutoFit/>
          </a:bodyPr>
          <a:lstStyle/>
          <a:p>
            <a:pPr algn="r"/>
            <a:r>
              <a:rPr lang="en-US" sz="2800" b="1" dirty="0" smtClean="0"/>
              <a:t>TARAHUMARA OR RARAMURI OF THE COPPER CANYON</a:t>
            </a:r>
            <a:endParaRPr lang="en-US" sz="2800" b="1" dirty="0"/>
          </a:p>
        </p:txBody>
      </p:sp>
      <p:sp>
        <p:nvSpPr>
          <p:cNvPr id="8" name="Rectangle 7"/>
          <p:cNvSpPr/>
          <p:nvPr/>
        </p:nvSpPr>
        <p:spPr>
          <a:xfrm>
            <a:off x="4357077" y="728744"/>
            <a:ext cx="4786923" cy="1754327"/>
          </a:xfrm>
          <a:prstGeom prst="rect">
            <a:avLst/>
          </a:prstGeom>
          <a:ln w="12700">
            <a:solidFill>
              <a:schemeClr val="tx1"/>
            </a:solidFill>
          </a:ln>
        </p:spPr>
        <p:txBody>
          <a:bodyPr wrap="square">
            <a:spAutoFit/>
          </a:bodyPr>
          <a:lstStyle/>
          <a:p>
            <a:r>
              <a:rPr lang="en-US" b="1" dirty="0"/>
              <a:t>T</a:t>
            </a:r>
            <a:r>
              <a:rPr lang="en-US" dirty="0"/>
              <a:t>he extreme isolation of the </a:t>
            </a:r>
            <a:r>
              <a:rPr lang="en-US" dirty="0" err="1"/>
              <a:t>Tarahumara</a:t>
            </a:r>
            <a:r>
              <a:rPr lang="en-US" dirty="0"/>
              <a:t> (until recent years) and their adaptation of some elements of the alien Spanish/Mexican culture have enabled them to survive in what most observers would regard as an extraordinarily hostile natural environment. </a:t>
            </a:r>
          </a:p>
        </p:txBody>
      </p:sp>
      <p:sp>
        <p:nvSpPr>
          <p:cNvPr id="10" name="Rectangle 9"/>
          <p:cNvSpPr/>
          <p:nvPr/>
        </p:nvSpPr>
        <p:spPr>
          <a:xfrm>
            <a:off x="0" y="728744"/>
            <a:ext cx="4357077" cy="1477328"/>
          </a:xfrm>
          <a:prstGeom prst="rect">
            <a:avLst/>
          </a:prstGeom>
          <a:ln w="12700">
            <a:solidFill>
              <a:schemeClr val="tx1"/>
            </a:solidFill>
          </a:ln>
        </p:spPr>
        <p:txBody>
          <a:bodyPr wrap="square">
            <a:spAutoFit/>
          </a:bodyPr>
          <a:lstStyle/>
          <a:p>
            <a:r>
              <a:rPr lang="en-US" dirty="0"/>
              <a:t>Better roads have enabled traders to build a credit relationship with </a:t>
            </a:r>
            <a:r>
              <a:rPr lang="en-US" dirty="0" err="1" smtClean="0"/>
              <a:t>Tarahumara</a:t>
            </a:r>
            <a:r>
              <a:rPr lang="en-US" dirty="0" smtClean="0"/>
              <a:t>, </a:t>
            </a:r>
            <a:r>
              <a:rPr lang="en-US" dirty="0"/>
              <a:t>offering </a:t>
            </a:r>
            <a:r>
              <a:rPr lang="en-US" dirty="0" smtClean="0"/>
              <a:t>non</a:t>
            </a:r>
            <a:r>
              <a:rPr lang="en-US" dirty="0"/>
              <a:t>-traditional goods in exchange for a share of the </a:t>
            </a:r>
            <a:r>
              <a:rPr lang="en-US" dirty="0" smtClean="0"/>
              <a:t>maize </a:t>
            </a:r>
            <a:r>
              <a:rPr lang="en-US" dirty="0"/>
              <a:t>harvest. </a:t>
            </a:r>
            <a:r>
              <a:rPr lang="en-US" dirty="0" smtClean="0"/>
              <a:t>Leading to problems </a:t>
            </a:r>
            <a:r>
              <a:rPr lang="en-US" dirty="0"/>
              <a:t>of indebtedness and exploitation.</a:t>
            </a:r>
          </a:p>
        </p:txBody>
      </p:sp>
      <p:sp>
        <p:nvSpPr>
          <p:cNvPr id="11" name="Rectangle 10"/>
          <p:cNvSpPr/>
          <p:nvPr/>
        </p:nvSpPr>
        <p:spPr>
          <a:xfrm>
            <a:off x="4357077" y="2505520"/>
            <a:ext cx="4786922" cy="2585323"/>
          </a:xfrm>
          <a:prstGeom prst="rect">
            <a:avLst/>
          </a:prstGeom>
          <a:ln w="12700">
            <a:solidFill>
              <a:schemeClr val="tx1"/>
            </a:solidFill>
          </a:ln>
        </p:spPr>
        <p:txBody>
          <a:bodyPr wrap="square">
            <a:spAutoFit/>
          </a:bodyPr>
          <a:lstStyle/>
          <a:p>
            <a:r>
              <a:rPr lang="en-US" dirty="0"/>
              <a:t>D</a:t>
            </a:r>
            <a:r>
              <a:rPr lang="en-US" dirty="0" smtClean="0"/>
              <a:t>rug </a:t>
            </a:r>
            <a:r>
              <a:rPr lang="en-US" dirty="0"/>
              <a:t>cultivators seeking land for growing marijuana </a:t>
            </a:r>
            <a:r>
              <a:rPr lang="en-US" dirty="0" smtClean="0"/>
              <a:t>&amp; opium </a:t>
            </a:r>
            <a:r>
              <a:rPr lang="en-US" dirty="0"/>
              <a:t>poppies </a:t>
            </a:r>
            <a:r>
              <a:rPr lang="en-US" dirty="0" smtClean="0"/>
              <a:t>in </a:t>
            </a:r>
            <a:r>
              <a:rPr lang="en-US" dirty="0"/>
              <a:t>the Canyon country has further marginalized the </a:t>
            </a:r>
            <a:r>
              <a:rPr lang="en-US" dirty="0" err="1" smtClean="0"/>
              <a:t>Tarahumara</a:t>
            </a:r>
            <a:r>
              <a:rPr lang="en-US" dirty="0"/>
              <a:t>.</a:t>
            </a:r>
            <a:r>
              <a:rPr lang="en-US" dirty="0" smtClean="0"/>
              <a:t> Drug </a:t>
            </a:r>
            <a:r>
              <a:rPr lang="en-US" dirty="0"/>
              <a:t>cultivators have sometimes registered parcels of land as theirs </a:t>
            </a:r>
            <a:r>
              <a:rPr lang="en-US" dirty="0" smtClean="0"/>
              <a:t>&amp; then </a:t>
            </a:r>
            <a:r>
              <a:rPr lang="en-US" dirty="0"/>
              <a:t>ejected the Indians by force. Obviously, they choose the best available land, </a:t>
            </a:r>
            <a:r>
              <a:rPr lang="en-US" dirty="0" smtClean="0"/>
              <a:t>&amp; their </a:t>
            </a:r>
            <a:r>
              <a:rPr lang="en-US" dirty="0"/>
              <a:t>cultivation methods are designed to produce quick results, rather than sustainability.</a:t>
            </a:r>
          </a:p>
        </p:txBody>
      </p:sp>
      <p:sp>
        <p:nvSpPr>
          <p:cNvPr id="2" name="Rectangle 1"/>
          <p:cNvSpPr/>
          <p:nvPr/>
        </p:nvSpPr>
        <p:spPr>
          <a:xfrm>
            <a:off x="0" y="2734622"/>
            <a:ext cx="4357077" cy="2031325"/>
          </a:xfrm>
          <a:prstGeom prst="rect">
            <a:avLst/>
          </a:prstGeom>
          <a:ln w="12700">
            <a:solidFill>
              <a:schemeClr val="tx1"/>
            </a:solidFill>
          </a:ln>
        </p:spPr>
        <p:txBody>
          <a:bodyPr wrap="square">
            <a:spAutoFit/>
          </a:bodyPr>
          <a:lstStyle/>
          <a:p>
            <a:r>
              <a:rPr lang="en-US" dirty="0"/>
              <a:t>Mining activity has increased in the past decade as metal prices have been high and the federal government has encouraged foreign investment in the sector. Mining leads to a reduction in wildlife and to the contamination of water resources. The most damaging pollutants are heavy metals. </a:t>
            </a:r>
          </a:p>
        </p:txBody>
      </p:sp>
      <p:sp>
        <p:nvSpPr>
          <p:cNvPr id="3" name="Rectangle 2"/>
          <p:cNvSpPr/>
          <p:nvPr/>
        </p:nvSpPr>
        <p:spPr>
          <a:xfrm>
            <a:off x="0" y="5090843"/>
            <a:ext cx="9144000" cy="1754327"/>
          </a:xfrm>
          <a:prstGeom prst="rect">
            <a:avLst/>
          </a:prstGeom>
          <a:ln w="12700">
            <a:solidFill>
              <a:schemeClr val="tx1"/>
            </a:solidFill>
          </a:ln>
        </p:spPr>
        <p:txBody>
          <a:bodyPr wrap="square">
            <a:spAutoFit/>
          </a:bodyPr>
          <a:lstStyle/>
          <a:p>
            <a:r>
              <a:rPr lang="en-US" dirty="0"/>
              <a:t>In the past decade, investments totaling 75 million dollars have been made to improve infrastructure </a:t>
            </a:r>
            <a:r>
              <a:rPr lang="en-US" dirty="0" smtClean="0"/>
              <a:t>in </a:t>
            </a:r>
            <a:r>
              <a:rPr lang="en-US" dirty="0"/>
              <a:t>the Copper Canyon region so that the area has the hotels, restaurants and recreational activities to handle six times the current number of visitors. The plan includes three remodeled train stations and a cable car that is already in operation. Sadly, </a:t>
            </a:r>
            <a:r>
              <a:rPr lang="en-US" dirty="0" smtClean="0"/>
              <a:t>they were </a:t>
            </a:r>
            <a:r>
              <a:rPr lang="en-US" dirty="0"/>
              <a:t>not consulted. The plan essentially deprives them of </a:t>
            </a:r>
            <a:r>
              <a:rPr lang="en-US" dirty="0" smtClean="0"/>
              <a:t>communal </a:t>
            </a:r>
            <a:r>
              <a:rPr lang="en-US" dirty="0"/>
              <a:t>land with nothing being offered in exchange. Clearly, they are in danger of losing control over even more of their natural resources </a:t>
            </a:r>
          </a:p>
        </p:txBody>
      </p:sp>
    </p:spTree>
    <p:extLst>
      <p:ext uri="{BB962C8B-B14F-4D97-AF65-F5344CB8AC3E}">
        <p14:creationId xmlns:p14="http://schemas.microsoft.com/office/powerpoint/2010/main" val="3638146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0"/>
            <a:ext cx="9144000" cy="1446550"/>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ENVIRONMENTAL SUSTAINABILITY - WATER</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357193474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572000" cy="1200329"/>
          </a:xfrm>
          <a:prstGeom prst="rect">
            <a:avLst/>
          </a:prstGeom>
          <a:ln w="12700">
            <a:solidFill>
              <a:schemeClr val="tx1"/>
            </a:solidFill>
          </a:ln>
        </p:spPr>
        <p:txBody>
          <a:bodyPr>
            <a:spAutoFit/>
          </a:bodyPr>
          <a:lstStyle/>
          <a:p>
            <a:r>
              <a:rPr lang="en-GB" dirty="0"/>
              <a:t>The total internal renewable water resources in Mexico are 457 billion cubic meters (BCM)/ year plus 49 BCM/year inflows from neighbouring countries such as the US.</a:t>
            </a:r>
            <a:endParaRPr lang="en-US" dirty="0"/>
          </a:p>
        </p:txBody>
      </p:sp>
      <p:sp>
        <p:nvSpPr>
          <p:cNvPr id="5" name="Rectangle 4"/>
          <p:cNvSpPr/>
          <p:nvPr/>
        </p:nvSpPr>
        <p:spPr>
          <a:xfrm>
            <a:off x="0" y="3991144"/>
            <a:ext cx="1973385" cy="2862323"/>
          </a:xfrm>
          <a:prstGeom prst="rect">
            <a:avLst/>
          </a:prstGeom>
          <a:ln w="12700">
            <a:solidFill>
              <a:schemeClr val="tx1"/>
            </a:solidFill>
          </a:ln>
        </p:spPr>
        <p:txBody>
          <a:bodyPr wrap="square">
            <a:spAutoFit/>
          </a:bodyPr>
          <a:lstStyle/>
          <a:p>
            <a:r>
              <a:rPr lang="en-GB" dirty="0"/>
              <a:t>There are several rivers, which supply Mexico with fresh water; some of these are “Rio Balsas” (49 BCM/year) </a:t>
            </a:r>
            <a:r>
              <a:rPr lang="en-GB" dirty="0" smtClean="0"/>
              <a:t>&amp;“</a:t>
            </a:r>
            <a:r>
              <a:rPr lang="en-GB" dirty="0"/>
              <a:t>Rio </a:t>
            </a:r>
            <a:r>
              <a:rPr lang="en-GB" dirty="0" err="1"/>
              <a:t>Grijalva</a:t>
            </a:r>
            <a:r>
              <a:rPr lang="en-GB" dirty="0"/>
              <a:t>-Usumacinta” (115 BCM/year</a:t>
            </a:r>
            <a:r>
              <a:rPr lang="en-GB" dirty="0" smtClean="0"/>
              <a:t>)</a:t>
            </a:r>
            <a:endParaRPr lang="en-US" dirty="0"/>
          </a:p>
        </p:txBody>
      </p:sp>
      <p:sp>
        <p:nvSpPr>
          <p:cNvPr id="6" name="Rectangle 5"/>
          <p:cNvSpPr/>
          <p:nvPr/>
        </p:nvSpPr>
        <p:spPr>
          <a:xfrm>
            <a:off x="4572000" y="-7869"/>
            <a:ext cx="4572000" cy="3139321"/>
          </a:xfrm>
          <a:prstGeom prst="rect">
            <a:avLst/>
          </a:prstGeom>
          <a:ln w="12700">
            <a:solidFill>
              <a:schemeClr val="tx1"/>
            </a:solidFill>
          </a:ln>
        </p:spPr>
        <p:txBody>
          <a:bodyPr>
            <a:spAutoFit/>
          </a:bodyPr>
          <a:lstStyle/>
          <a:p>
            <a:r>
              <a:rPr lang="en-US" dirty="0"/>
              <a:t>Water is a natural resource that is distributed disproportionately in Mexico, a country which is 31% arid, 36% semi-arid and 33% sub-humid. The average annual precipitation is 780 millimeters and the annual volume of water is 1630 cubic kilometers, 27% of which drains into rivers, the deepest of which are located in the southeast. By contrast, only 19% drains into the northern and central regions, which make up more than half of the country. </a:t>
            </a:r>
            <a:r>
              <a:rPr lang="es-ES" dirty="0"/>
              <a:t>Similar </a:t>
            </a:r>
            <a:r>
              <a:rPr lang="es-ES" dirty="0" err="1"/>
              <a:t>situations</a:t>
            </a:r>
            <a:r>
              <a:rPr lang="es-ES" dirty="0"/>
              <a:t> </a:t>
            </a:r>
            <a:r>
              <a:rPr lang="es-ES" dirty="0" err="1"/>
              <a:t>occur</a:t>
            </a:r>
            <a:r>
              <a:rPr lang="es-ES" dirty="0"/>
              <a:t> </a:t>
            </a:r>
            <a:r>
              <a:rPr lang="es-ES" dirty="0" err="1"/>
              <a:t>with</a:t>
            </a:r>
            <a:r>
              <a:rPr lang="es-ES" dirty="0"/>
              <a:t> </a:t>
            </a:r>
            <a:r>
              <a:rPr lang="es-ES" dirty="0" err="1"/>
              <a:t>underground</a:t>
            </a:r>
            <a:r>
              <a:rPr lang="es-ES" dirty="0"/>
              <a:t> </a:t>
            </a:r>
            <a:r>
              <a:rPr lang="es-ES" dirty="0" err="1"/>
              <a:t>water</a:t>
            </a:r>
            <a:r>
              <a:rPr lang="es-ES" dirty="0"/>
              <a:t>.</a:t>
            </a:r>
            <a:endParaRPr lang="en-US" i="1" dirty="0"/>
          </a:p>
        </p:txBody>
      </p:sp>
      <p:graphicFrame>
        <p:nvGraphicFramePr>
          <p:cNvPr id="7" name="Object 6"/>
          <p:cNvGraphicFramePr>
            <a:graphicFrameLocks noChangeAspect="1"/>
          </p:cNvGraphicFramePr>
          <p:nvPr>
            <p:extLst>
              <p:ext uri="{D42A27DB-BD31-4B8C-83A1-F6EECF244321}">
                <p14:modId xmlns:p14="http://schemas.microsoft.com/office/powerpoint/2010/main" val="935864784"/>
              </p:ext>
            </p:extLst>
          </p:nvPr>
        </p:nvGraphicFramePr>
        <p:xfrm>
          <a:off x="4572000" y="2147888"/>
          <a:ext cx="4572000" cy="269875"/>
        </p:xfrm>
        <a:graphic>
          <a:graphicData uri="http://schemas.openxmlformats.org/presentationml/2006/ole">
            <mc:AlternateContent xmlns:mc="http://schemas.openxmlformats.org/markup-compatibility/2006">
              <mc:Choice xmlns:v="urn:schemas-microsoft-com:vml" Requires="v">
                <p:oleObj spid="_x0000_s1035" name="Document" r:id="rId3" imgW="5270500" imgH="177800" progId="Word.Document.12">
                  <p:embed/>
                </p:oleObj>
              </mc:Choice>
              <mc:Fallback>
                <p:oleObj name="Document" r:id="rId3" imgW="5270500" imgH="177800" progId="Word.Document.12">
                  <p:embed/>
                  <p:pic>
                    <p:nvPicPr>
                      <p:cNvPr id="0" name=""/>
                      <p:cNvPicPr/>
                      <p:nvPr/>
                    </p:nvPicPr>
                    <p:blipFill>
                      <a:blip r:embed="rId4"/>
                      <a:stretch>
                        <a:fillRect/>
                      </a:stretch>
                    </p:blipFill>
                    <p:spPr>
                      <a:xfrm>
                        <a:off x="4572000" y="2147888"/>
                        <a:ext cx="4572000" cy="269875"/>
                      </a:xfrm>
                      <a:prstGeom prst="rect">
                        <a:avLst/>
                      </a:prstGeom>
                    </p:spPr>
                  </p:pic>
                </p:oleObj>
              </mc:Fallback>
            </mc:AlternateContent>
          </a:graphicData>
        </a:graphic>
      </p:graphicFrame>
      <p:pic>
        <p:nvPicPr>
          <p:cNvPr id="9" name="Picture 8"/>
          <p:cNvPicPr/>
          <p:nvPr/>
        </p:nvPicPr>
        <p:blipFill>
          <a:blip r:embed="rId5"/>
          <a:stretch>
            <a:fillRect/>
          </a:stretch>
        </p:blipFill>
        <p:spPr>
          <a:xfrm>
            <a:off x="1973385" y="3131452"/>
            <a:ext cx="7170615" cy="3726548"/>
          </a:xfrm>
          <a:prstGeom prst="rect">
            <a:avLst/>
          </a:prstGeom>
        </p:spPr>
      </p:pic>
      <p:sp>
        <p:nvSpPr>
          <p:cNvPr id="10" name="Rectangle 9"/>
          <p:cNvSpPr/>
          <p:nvPr/>
        </p:nvSpPr>
        <p:spPr>
          <a:xfrm>
            <a:off x="0" y="1271808"/>
            <a:ext cx="4572000" cy="2862323"/>
          </a:xfrm>
          <a:prstGeom prst="rect">
            <a:avLst/>
          </a:prstGeom>
        </p:spPr>
        <p:txBody>
          <a:bodyPr>
            <a:spAutoFit/>
          </a:bodyPr>
          <a:lstStyle/>
          <a:p>
            <a:r>
              <a:rPr lang="en-GB" dirty="0"/>
              <a:t>More than 30% of water is lost due to leaks, in Mexico City.</a:t>
            </a:r>
            <a:endParaRPr lang="en-US" dirty="0"/>
          </a:p>
          <a:p>
            <a:r>
              <a:rPr lang="en-GB" dirty="0" smtClean="0"/>
              <a:t>Poorest </a:t>
            </a:r>
            <a:r>
              <a:rPr lang="en-GB" dirty="0"/>
              <a:t>people need to pay higher prices for safe water</a:t>
            </a:r>
            <a:r>
              <a:rPr lang="en-GB" dirty="0" smtClean="0"/>
              <a:t>.</a:t>
            </a:r>
            <a:r>
              <a:rPr lang="en-GB" dirty="0"/>
              <a:t> Since the early 90s, more than 10 million inhabitants don’t have access to safe water (especially in Aguascalientes, Coahuila, Colima, </a:t>
            </a:r>
            <a:r>
              <a:rPr lang="en-GB" dirty="0" smtClean="0"/>
              <a:t>Tlaxcala)</a:t>
            </a:r>
            <a:endParaRPr lang="en-US" dirty="0"/>
          </a:p>
          <a:p>
            <a:r>
              <a:rPr lang="en-GB" dirty="0" smtClean="0"/>
              <a:t>Out </a:t>
            </a:r>
            <a:r>
              <a:rPr lang="en-GB" dirty="0"/>
              <a:t>of 600 </a:t>
            </a:r>
            <a:r>
              <a:rPr lang="en-GB" dirty="0" smtClean="0"/>
              <a:t>aquifers</a:t>
            </a:r>
          </a:p>
          <a:p>
            <a:r>
              <a:rPr lang="en-GB" dirty="0" smtClean="0"/>
              <a:t>, </a:t>
            </a:r>
            <a:r>
              <a:rPr lang="en-GB" dirty="0"/>
              <a:t>101 are exploited.</a:t>
            </a:r>
            <a:endParaRPr lang="en-US" dirty="0"/>
          </a:p>
          <a:p>
            <a:endParaRPr lang="en-US" dirty="0"/>
          </a:p>
        </p:txBody>
      </p:sp>
    </p:spTree>
    <p:extLst>
      <p:ext uri="{BB962C8B-B14F-4D97-AF65-F5344CB8AC3E}">
        <p14:creationId xmlns:p14="http://schemas.microsoft.com/office/powerpoint/2010/main" val="1368077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1570885"/>
            <a:ext cx="9144000" cy="2123658"/>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ENVIRONMENTAL SUSTAINABILITY – TROPICAL RAINFORESTS</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27017567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91538" y="114510"/>
            <a:ext cx="4572000" cy="2031325"/>
          </a:xfrm>
          <a:prstGeom prst="rect">
            <a:avLst/>
          </a:prstGeom>
          <a:ln w="12700">
            <a:solidFill>
              <a:schemeClr val="tx1"/>
            </a:solidFill>
          </a:ln>
        </p:spPr>
        <p:txBody>
          <a:bodyPr>
            <a:spAutoFit/>
          </a:bodyPr>
          <a:lstStyle/>
          <a:p>
            <a:r>
              <a:rPr lang="en-US" dirty="0" err="1" smtClean="0"/>
              <a:t>Lacandon</a:t>
            </a:r>
            <a:r>
              <a:rPr lang="en-US" dirty="0" smtClean="0"/>
              <a:t> </a:t>
            </a:r>
            <a:r>
              <a:rPr lang="en-US" dirty="0"/>
              <a:t>Jungle, which represents only 0.16% of the country, still has a fifth of Mexico's biological diversity. It contains 30% of the species of mammals, 50% of birds and 50% of butterflies, many of these species are endangered as the scarlet macaw, harpy eagle, jaguar, tapir, spider and howler </a:t>
            </a:r>
            <a:r>
              <a:rPr lang="en-US" dirty="0" smtClean="0"/>
              <a:t>monkeys.</a:t>
            </a:r>
          </a:p>
        </p:txBody>
      </p:sp>
      <p:sp>
        <p:nvSpPr>
          <p:cNvPr id="5" name="Rectangle 4"/>
          <p:cNvSpPr/>
          <p:nvPr/>
        </p:nvSpPr>
        <p:spPr>
          <a:xfrm>
            <a:off x="19538" y="0"/>
            <a:ext cx="4572000" cy="1200329"/>
          </a:xfrm>
          <a:prstGeom prst="rect">
            <a:avLst/>
          </a:prstGeom>
          <a:ln w="12700">
            <a:solidFill>
              <a:schemeClr val="tx1"/>
            </a:solidFill>
          </a:ln>
        </p:spPr>
        <p:txBody>
          <a:bodyPr>
            <a:spAutoFit/>
          </a:bodyPr>
          <a:lstStyle/>
          <a:p>
            <a:r>
              <a:rPr lang="en-US" dirty="0"/>
              <a:t>Mexico is a country that has the greatest biological diversity in the world and the </a:t>
            </a:r>
            <a:r>
              <a:rPr lang="en-US" dirty="0" err="1"/>
              <a:t>Lacandon</a:t>
            </a:r>
            <a:r>
              <a:rPr lang="en-US" dirty="0"/>
              <a:t> Jungle is the most </a:t>
            </a:r>
            <a:r>
              <a:rPr lang="en-US" dirty="0" err="1"/>
              <a:t>biodiverse</a:t>
            </a:r>
            <a:r>
              <a:rPr lang="en-US" dirty="0"/>
              <a:t> region of our country.</a:t>
            </a:r>
          </a:p>
        </p:txBody>
      </p:sp>
      <p:sp>
        <p:nvSpPr>
          <p:cNvPr id="6" name="Rectangle 5"/>
          <p:cNvSpPr/>
          <p:nvPr/>
        </p:nvSpPr>
        <p:spPr>
          <a:xfrm>
            <a:off x="19538" y="1340452"/>
            <a:ext cx="4572000" cy="1754327"/>
          </a:xfrm>
          <a:prstGeom prst="rect">
            <a:avLst/>
          </a:prstGeom>
          <a:ln w="12700">
            <a:solidFill>
              <a:schemeClr val="tx1"/>
            </a:solidFill>
          </a:ln>
        </p:spPr>
        <p:txBody>
          <a:bodyPr>
            <a:spAutoFit/>
          </a:bodyPr>
          <a:lstStyle/>
          <a:p>
            <a:r>
              <a:rPr lang="en-US" dirty="0"/>
              <a:t>In the tropical rainforests concentrate 50% of the planet's species, even though they hold only 7% of its territory. These forests have been profoundly transformed by human action. The 70% of the deforestation occurs in these ecosystems.</a:t>
            </a:r>
          </a:p>
        </p:txBody>
      </p:sp>
      <p:sp>
        <p:nvSpPr>
          <p:cNvPr id="7" name="Rectangle 6"/>
          <p:cNvSpPr/>
          <p:nvPr/>
        </p:nvSpPr>
        <p:spPr>
          <a:xfrm>
            <a:off x="19538" y="3348779"/>
            <a:ext cx="4572000" cy="1200329"/>
          </a:xfrm>
          <a:prstGeom prst="rect">
            <a:avLst/>
          </a:prstGeom>
          <a:ln w="12700">
            <a:solidFill>
              <a:schemeClr val="tx1"/>
            </a:solidFill>
          </a:ln>
        </p:spPr>
        <p:txBody>
          <a:bodyPr>
            <a:spAutoFit/>
          </a:bodyPr>
          <a:lstStyle/>
          <a:p>
            <a:r>
              <a:rPr lang="en-US" dirty="0"/>
              <a:t>The </a:t>
            </a:r>
            <a:r>
              <a:rPr lang="en-US" dirty="0" err="1"/>
              <a:t>Lacandon</a:t>
            </a:r>
            <a:r>
              <a:rPr lang="en-US" dirty="0"/>
              <a:t> Forest in Chiapas represents 50% of the tropical rainforests left in Mexico and is the latest flood forest in North and Middle America.</a:t>
            </a:r>
          </a:p>
        </p:txBody>
      </p:sp>
      <p:sp>
        <p:nvSpPr>
          <p:cNvPr id="8" name="Rectangle 7"/>
          <p:cNvSpPr/>
          <p:nvPr/>
        </p:nvSpPr>
        <p:spPr>
          <a:xfrm>
            <a:off x="0" y="4783570"/>
            <a:ext cx="4572000" cy="1754327"/>
          </a:xfrm>
          <a:prstGeom prst="rect">
            <a:avLst/>
          </a:prstGeom>
          <a:ln w="12700">
            <a:solidFill>
              <a:schemeClr val="tx1"/>
            </a:solidFill>
          </a:ln>
        </p:spPr>
        <p:txBody>
          <a:bodyPr>
            <a:spAutoFit/>
          </a:bodyPr>
          <a:lstStyle/>
          <a:p>
            <a:r>
              <a:rPr lang="en-US" dirty="0"/>
              <a:t>The region of the </a:t>
            </a:r>
            <a:r>
              <a:rPr lang="en-US" dirty="0" err="1"/>
              <a:t>Lacandon</a:t>
            </a:r>
            <a:r>
              <a:rPr lang="en-US" dirty="0"/>
              <a:t> Jungle originally contained 1.8 million hectares of forest. It has been reduced to less than a quarter in the last four decades due to agricultural activities, human settlements irregular, forest fires and illegal logging and hunting.</a:t>
            </a:r>
          </a:p>
        </p:txBody>
      </p:sp>
      <p:sp>
        <p:nvSpPr>
          <p:cNvPr id="9" name="Rectangle 8"/>
          <p:cNvSpPr/>
          <p:nvPr/>
        </p:nvSpPr>
        <p:spPr>
          <a:xfrm>
            <a:off x="4591538" y="2302753"/>
            <a:ext cx="4572000" cy="2031325"/>
          </a:xfrm>
          <a:prstGeom prst="rect">
            <a:avLst/>
          </a:prstGeom>
          <a:ln w="12700">
            <a:solidFill>
              <a:schemeClr val="tx1"/>
            </a:solidFill>
          </a:ln>
        </p:spPr>
        <p:txBody>
          <a:bodyPr>
            <a:spAutoFit/>
          </a:bodyPr>
          <a:lstStyle/>
          <a:p>
            <a:r>
              <a:rPr lang="en-US" dirty="0"/>
              <a:t>T</a:t>
            </a:r>
            <a:r>
              <a:rPr lang="en-US" dirty="0" smtClean="0"/>
              <a:t>he </a:t>
            </a:r>
            <a:r>
              <a:rPr lang="en-US" dirty="0"/>
              <a:t>government established seven protected areas to conserve 419.452 hectares of </a:t>
            </a:r>
            <a:r>
              <a:rPr lang="en-US" dirty="0" err="1"/>
              <a:t>Lacandon</a:t>
            </a:r>
            <a:r>
              <a:rPr lang="en-US" dirty="0"/>
              <a:t> Jungle and are administered by the National Commission of Protected Natural Areas. The reserve of Montes </a:t>
            </a:r>
            <a:r>
              <a:rPr lang="en-US" dirty="0" err="1"/>
              <a:t>Azules</a:t>
            </a:r>
            <a:r>
              <a:rPr lang="en-US" dirty="0"/>
              <a:t> Biosphere is the largest area and ecological significance with 331,200 hectares.</a:t>
            </a:r>
          </a:p>
        </p:txBody>
      </p:sp>
      <p:sp>
        <p:nvSpPr>
          <p:cNvPr id="10" name="Rectangle 9"/>
          <p:cNvSpPr/>
          <p:nvPr/>
        </p:nvSpPr>
        <p:spPr>
          <a:xfrm>
            <a:off x="4572000" y="4357308"/>
            <a:ext cx="4572000" cy="2585323"/>
          </a:xfrm>
          <a:prstGeom prst="rect">
            <a:avLst/>
          </a:prstGeom>
          <a:ln w="12700">
            <a:solidFill>
              <a:schemeClr val="tx1"/>
            </a:solidFill>
          </a:ln>
        </p:spPr>
        <p:txBody>
          <a:bodyPr>
            <a:spAutoFit/>
          </a:bodyPr>
          <a:lstStyle/>
          <a:p>
            <a:r>
              <a:rPr lang="en-US" dirty="0" err="1" smtClean="0"/>
              <a:t>Natura</a:t>
            </a:r>
            <a:r>
              <a:rPr lang="en-US" dirty="0" smtClean="0"/>
              <a:t> Mexicana (NGO) has </a:t>
            </a:r>
            <a:r>
              <a:rPr lang="en-US" dirty="0"/>
              <a:t>resolved </a:t>
            </a:r>
            <a:r>
              <a:rPr lang="en-US" dirty="0" smtClean="0"/>
              <a:t>land </a:t>
            </a:r>
            <a:r>
              <a:rPr lang="en-US" dirty="0"/>
              <a:t>conflicts </a:t>
            </a:r>
            <a:r>
              <a:rPr lang="en-US" dirty="0" smtClean="0"/>
              <a:t>&amp; done so with </a:t>
            </a:r>
            <a:r>
              <a:rPr lang="en-US" dirty="0"/>
              <a:t>an environmental </a:t>
            </a:r>
            <a:r>
              <a:rPr lang="en-US" dirty="0" smtClean="0"/>
              <a:t>vision. </a:t>
            </a:r>
            <a:r>
              <a:rPr lang="en-US" dirty="0"/>
              <a:t>Local communities and the country know of the existence of the Reserve and the </a:t>
            </a:r>
            <a:r>
              <a:rPr lang="en-US" dirty="0" smtClean="0"/>
              <a:t>importance </a:t>
            </a:r>
            <a:r>
              <a:rPr lang="en-US" dirty="0"/>
              <a:t>of this natural </a:t>
            </a:r>
            <a:r>
              <a:rPr lang="en-US" dirty="0" smtClean="0"/>
              <a:t>heritage. </a:t>
            </a:r>
            <a:r>
              <a:rPr lang="en-US" dirty="0"/>
              <a:t>have been created jobs and productive projects initiated </a:t>
            </a:r>
            <a:r>
              <a:rPr lang="en-US" dirty="0" smtClean="0"/>
              <a:t>by  </a:t>
            </a:r>
            <a:r>
              <a:rPr lang="en-US" dirty="0"/>
              <a:t>the conservation, management and restoration of the Reserve and their areas of influence. </a:t>
            </a:r>
          </a:p>
        </p:txBody>
      </p:sp>
    </p:spTree>
    <p:extLst>
      <p:ext uri="{BB962C8B-B14F-4D97-AF65-F5344CB8AC3E}">
        <p14:creationId xmlns:p14="http://schemas.microsoft.com/office/powerpoint/2010/main" val="2519498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9134237" cy="6858000"/>
          </a:xfrm>
          <a:prstGeom prst="rect">
            <a:avLst/>
          </a:prstGeom>
        </p:spPr>
      </p:pic>
      <p:sp>
        <p:nvSpPr>
          <p:cNvPr id="2" name="TextBox 1"/>
          <p:cNvSpPr txBox="1"/>
          <p:nvPr/>
        </p:nvSpPr>
        <p:spPr>
          <a:xfrm>
            <a:off x="-1" y="0"/>
            <a:ext cx="9134236" cy="1446550"/>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POPULATIONS IN TRANSITION - MIGRATION</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39151644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461838" y="0"/>
            <a:ext cx="8148161" cy="769441"/>
          </a:xfrm>
          <a:prstGeom prst="rect">
            <a:avLst/>
          </a:prstGeom>
          <a:noFill/>
        </p:spPr>
        <p:txBody>
          <a:bodyPr wrap="square" rtlCol="0">
            <a:spAutoFit/>
          </a:bodyPr>
          <a:lstStyle/>
          <a:p>
            <a:pPr algn="ctr"/>
            <a:r>
              <a:rPr lang="en-US" sz="4400" b="1" dirty="0" smtClean="0">
                <a:solidFill>
                  <a:srgbClr val="FFFFFF"/>
                </a:solidFill>
                <a:latin typeface="Helvetica"/>
                <a:cs typeface="Helvetica"/>
              </a:rPr>
              <a:t>URBAN ENVIRONMENTS</a:t>
            </a:r>
            <a:endParaRPr lang="en-US" sz="4400" b="1" dirty="0">
              <a:solidFill>
                <a:srgbClr val="FFFFFF"/>
              </a:solidFill>
              <a:latin typeface="Helvetica"/>
              <a:cs typeface="Helvetica"/>
            </a:endParaRPr>
          </a:p>
        </p:txBody>
      </p:sp>
    </p:spTree>
    <p:extLst>
      <p:ext uri="{BB962C8B-B14F-4D97-AF65-F5344CB8AC3E}">
        <p14:creationId xmlns:p14="http://schemas.microsoft.com/office/powerpoint/2010/main" val="167284700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5-13 at 11.47.4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36321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1" y="20027"/>
            <a:ext cx="5372101" cy="628656"/>
          </a:xfrm>
          <a:prstGeom prst="rect">
            <a:avLst/>
          </a:prstGeom>
          <a:noFill/>
          <a:ln w="1905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000" b="1" dirty="0">
                <a:effectLst/>
                <a:latin typeface="Calibri"/>
                <a:ea typeface="ＭＳ 明朝"/>
                <a:cs typeface="Times New Roman"/>
              </a:rPr>
              <a:t>KEY STATS </a:t>
            </a:r>
            <a:endParaRPr lang="en-US" sz="1200" dirty="0">
              <a:effectLst/>
              <a:ea typeface="ＭＳ 明朝"/>
              <a:cs typeface="Times New Roman"/>
            </a:endParaRPr>
          </a:p>
          <a:p>
            <a:pPr>
              <a:spcAft>
                <a:spcPts val="0"/>
              </a:spcAft>
            </a:pPr>
            <a:r>
              <a:rPr lang="en-GB" sz="1000" b="1" dirty="0">
                <a:effectLst/>
                <a:latin typeface="Calibri"/>
                <a:ea typeface="ＭＳ 明朝"/>
                <a:cs typeface="Times New Roman"/>
              </a:rPr>
              <a:t>POP: </a:t>
            </a:r>
            <a:r>
              <a:rPr lang="en-GB" sz="1000" dirty="0">
                <a:effectLst/>
                <a:latin typeface="Calibri"/>
                <a:ea typeface="ＭＳ 明朝"/>
                <a:cs typeface="Times New Roman"/>
              </a:rPr>
              <a:t>8.6 MILLION</a:t>
            </a:r>
            <a:r>
              <a:rPr lang="en-GB" sz="1000" b="1" dirty="0">
                <a:effectLst/>
                <a:latin typeface="Calibri"/>
                <a:ea typeface="ＭＳ 明朝"/>
                <a:cs typeface="Times New Roman"/>
              </a:rPr>
              <a:t>     METROPOLITAN AREA: </a:t>
            </a:r>
            <a:r>
              <a:rPr lang="en-GB" sz="1000" dirty="0">
                <a:effectLst/>
                <a:latin typeface="Calibri"/>
                <a:ea typeface="ＭＳ 明朝"/>
                <a:cs typeface="Times New Roman"/>
              </a:rPr>
              <a:t>18 </a:t>
            </a:r>
            <a:r>
              <a:rPr lang="en-GB" sz="1000" dirty="0" smtClean="0">
                <a:effectLst/>
                <a:latin typeface="Calibri"/>
                <a:ea typeface="ＭＳ 明朝"/>
                <a:cs typeface="Times New Roman"/>
              </a:rPr>
              <a:t>MILL</a:t>
            </a:r>
            <a:r>
              <a:rPr lang="en-US" sz="1200" dirty="0">
                <a:ea typeface="ＭＳ 明朝"/>
                <a:cs typeface="Times New Roman"/>
              </a:rPr>
              <a:t> </a:t>
            </a:r>
            <a:r>
              <a:rPr lang="en-GB" sz="1000" b="1" dirty="0" smtClean="0">
                <a:effectLst/>
                <a:latin typeface="Calibri"/>
                <a:ea typeface="ＭＳ 明朝"/>
                <a:cs typeface="Times New Roman"/>
              </a:rPr>
              <a:t>AREA</a:t>
            </a:r>
            <a:r>
              <a:rPr lang="en-GB" sz="1000" b="1" dirty="0">
                <a:effectLst/>
                <a:latin typeface="Calibri"/>
                <a:ea typeface="ＭＳ 明朝"/>
                <a:cs typeface="Times New Roman"/>
              </a:rPr>
              <a:t>: </a:t>
            </a:r>
            <a:r>
              <a:rPr lang="en-GB" sz="1000" dirty="0">
                <a:effectLst/>
                <a:latin typeface="Calibri"/>
                <a:ea typeface="ＭＳ 明朝"/>
                <a:cs typeface="Times New Roman"/>
              </a:rPr>
              <a:t>1, 484KM2</a:t>
            </a:r>
            <a:r>
              <a:rPr lang="en-GB" sz="1000" b="1" dirty="0">
                <a:effectLst/>
                <a:latin typeface="Calibri"/>
                <a:ea typeface="ＭＳ 明朝"/>
                <a:cs typeface="Times New Roman"/>
              </a:rPr>
              <a:t>     POP DENSITY: </a:t>
            </a:r>
            <a:r>
              <a:rPr lang="en-GB" sz="1000" dirty="0">
                <a:effectLst/>
                <a:latin typeface="Calibri"/>
                <a:ea typeface="ＭＳ 明朝"/>
                <a:cs typeface="Times New Roman"/>
              </a:rPr>
              <a:t>5,900 PEOPLE PER </a:t>
            </a:r>
            <a:r>
              <a:rPr lang="en-GB" sz="1000" dirty="0" smtClean="0">
                <a:effectLst/>
                <a:latin typeface="Calibri"/>
                <a:ea typeface="ＭＳ 明朝"/>
                <a:cs typeface="Times New Roman"/>
              </a:rPr>
              <a:t>KM2</a:t>
            </a:r>
            <a:r>
              <a:rPr lang="en-US" sz="1200" dirty="0">
                <a:ea typeface="ＭＳ 明朝"/>
                <a:cs typeface="Times New Roman"/>
              </a:rPr>
              <a:t> </a:t>
            </a:r>
            <a:r>
              <a:rPr lang="en-GB" sz="1000" b="1" dirty="0" smtClean="0">
                <a:effectLst/>
                <a:latin typeface="Calibri"/>
                <a:ea typeface="ＭＳ 明朝"/>
                <a:cs typeface="Times New Roman"/>
              </a:rPr>
              <a:t>GDP</a:t>
            </a:r>
            <a:r>
              <a:rPr lang="en-GB" sz="1000" b="1" dirty="0">
                <a:effectLst/>
                <a:latin typeface="Calibri"/>
                <a:ea typeface="ＭＳ 明朝"/>
                <a:cs typeface="Times New Roman"/>
              </a:rPr>
              <a:t>: </a:t>
            </a:r>
            <a:r>
              <a:rPr lang="en-GB" sz="1000" dirty="0">
                <a:effectLst/>
                <a:latin typeface="Calibri"/>
                <a:ea typeface="ＭＳ 明朝"/>
                <a:cs typeface="Times New Roman"/>
              </a:rPr>
              <a:t>US$212,697 MILL (22% MEXICO’S GDP)</a:t>
            </a:r>
            <a:endParaRPr lang="en-US" sz="1200" dirty="0">
              <a:effectLst/>
              <a:ea typeface="ＭＳ 明朝"/>
              <a:cs typeface="Times New Roman"/>
            </a:endParaRPr>
          </a:p>
          <a:p>
            <a:pPr>
              <a:spcAft>
                <a:spcPts val="0"/>
              </a:spcAft>
            </a:pPr>
            <a:r>
              <a:rPr lang="en-GB" sz="1200" b="1" dirty="0">
                <a:effectLst/>
                <a:latin typeface="Calibri"/>
                <a:ea typeface="ＭＳ 明朝"/>
                <a:cs typeface="Times New Roman"/>
              </a:rPr>
              <a:t> </a:t>
            </a:r>
            <a:endParaRPr lang="en-US" sz="1200" dirty="0">
              <a:effectLst/>
              <a:ea typeface="ＭＳ 明朝"/>
              <a:cs typeface="Times New Roman"/>
            </a:endParaRPr>
          </a:p>
        </p:txBody>
      </p:sp>
      <p:sp>
        <p:nvSpPr>
          <p:cNvPr id="5" name="Text Box 4"/>
          <p:cNvSpPr txBox="1"/>
          <p:nvPr/>
        </p:nvSpPr>
        <p:spPr>
          <a:xfrm>
            <a:off x="5372100" y="-31262"/>
            <a:ext cx="3771900" cy="1200719"/>
          </a:xfrm>
          <a:prstGeom prst="rect">
            <a:avLst/>
          </a:prstGeom>
          <a:noFill/>
          <a:ln w="12700">
            <a:solidFill>
              <a:schemeClr val="tx1"/>
            </a:solidFill>
          </a:ln>
          <a:effectLst/>
          <a:extLst>
            <a:ext uri="{C572A759-6A51-4108-AA02-DFA0A04FC94B}">
              <ma14:wrappingTextBoxFlag xmlns:ma14="http://schemas.microsoft.com/office/mac/drawingml/2011/main"/>
            </a:ext>
          </a:ex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US" sz="1000" b="1" dirty="0">
                <a:effectLst/>
                <a:latin typeface="Calibri"/>
                <a:ea typeface="Times New Roman"/>
                <a:cs typeface="Times New Roman"/>
              </a:rPr>
              <a:t>TRANSPORT</a:t>
            </a:r>
            <a:endParaRPr lang="en-US" sz="1200" dirty="0">
              <a:effectLst/>
              <a:latin typeface="Cambria"/>
              <a:ea typeface="ＭＳ 明朝"/>
              <a:cs typeface="Times New Roman"/>
            </a:endParaRPr>
          </a:p>
          <a:p>
            <a:pPr>
              <a:spcAft>
                <a:spcPts val="0"/>
              </a:spcAft>
            </a:pPr>
            <a:r>
              <a:rPr lang="en-US" sz="1000" b="1" dirty="0">
                <a:effectLst/>
                <a:latin typeface="Calibri"/>
                <a:ea typeface="Times New Roman"/>
                <a:cs typeface="Times New Roman"/>
              </a:rPr>
              <a:t>METRO BUILT</a:t>
            </a:r>
            <a:r>
              <a:rPr lang="en-US" sz="1000" dirty="0">
                <a:effectLst/>
                <a:latin typeface="Calibri"/>
                <a:ea typeface="Times New Roman"/>
                <a:cs typeface="Times New Roman"/>
              </a:rPr>
              <a:t> 1960S 200 km-long network ONLY USED BY 14% POP</a:t>
            </a:r>
            <a:endParaRPr lang="en-US" sz="1200" dirty="0">
              <a:effectLst/>
              <a:latin typeface="Cambria"/>
              <a:ea typeface="ＭＳ 明朝"/>
              <a:cs typeface="Times New Roman"/>
            </a:endParaRPr>
          </a:p>
          <a:p>
            <a:pPr>
              <a:spcAft>
                <a:spcPts val="0"/>
              </a:spcAft>
            </a:pPr>
            <a:r>
              <a:rPr lang="en-US" sz="1000" b="1" dirty="0">
                <a:effectLst/>
                <a:latin typeface="Calibri"/>
                <a:ea typeface="Times New Roman"/>
                <a:cs typeface="Times New Roman"/>
              </a:rPr>
              <a:t>CAR DENSITY</a:t>
            </a:r>
            <a:r>
              <a:rPr lang="en-US" sz="1000" dirty="0">
                <a:effectLst/>
                <a:latin typeface="Calibri"/>
                <a:ea typeface="Times New Roman"/>
                <a:cs typeface="Times New Roman"/>
              </a:rPr>
              <a:t>:  383 CARS PER 1000 RESIDENTS and 2,252 CARS PER </a:t>
            </a:r>
            <a:r>
              <a:rPr lang="en-US" sz="1000" dirty="0" smtClean="0">
                <a:effectLst/>
                <a:latin typeface="Calibri"/>
                <a:ea typeface="Times New Roman"/>
                <a:cs typeface="Times New Roman"/>
              </a:rPr>
              <a:t>KM2</a:t>
            </a:r>
            <a:r>
              <a:rPr lang="en-US" sz="1200" dirty="0">
                <a:latin typeface="Cambria"/>
                <a:ea typeface="ＭＳ 明朝"/>
                <a:cs typeface="Times New Roman"/>
              </a:rPr>
              <a:t> </a:t>
            </a:r>
            <a:r>
              <a:rPr lang="en-US" sz="1000" b="1" dirty="0" smtClean="0">
                <a:effectLst/>
                <a:latin typeface="Calibri"/>
                <a:ea typeface="Times New Roman"/>
                <a:cs typeface="Times New Roman"/>
              </a:rPr>
              <a:t>METROBUS</a:t>
            </a:r>
            <a:r>
              <a:rPr lang="en-US" sz="1000" dirty="0">
                <a:effectLst/>
                <a:latin typeface="Calibri"/>
                <a:ea typeface="Times New Roman"/>
                <a:cs typeface="Times New Roman"/>
              </a:rPr>
              <a:t>: 3 lines 67 kilometers of dedicated bus ways, 113 stations and 280 buses, moving 620,000 passengers per day and reducing an estimated 100,000 tons of carbon dioxide emissions every year.</a:t>
            </a:r>
            <a:endParaRPr lang="en-US" sz="1200" dirty="0">
              <a:effectLst/>
              <a:latin typeface="Cambria"/>
              <a:ea typeface="ＭＳ 明朝"/>
              <a:cs typeface="Times New Roman"/>
            </a:endParaRPr>
          </a:p>
          <a:p>
            <a:pPr>
              <a:spcAft>
                <a:spcPts val="0"/>
              </a:spcAft>
            </a:pPr>
            <a:r>
              <a:rPr lang="en-US" sz="1000" dirty="0">
                <a:effectLst/>
                <a:latin typeface="Calibri"/>
                <a:ea typeface="Times New Roman"/>
                <a:cs typeface="Times New Roman"/>
              </a:rPr>
              <a:t> </a:t>
            </a:r>
            <a:endParaRPr lang="en-US" sz="1200" dirty="0">
              <a:effectLst/>
              <a:latin typeface="Cambria"/>
              <a:ea typeface="ＭＳ 明朝"/>
              <a:cs typeface="Times New Roman"/>
            </a:endParaRPr>
          </a:p>
          <a:p>
            <a:pPr>
              <a:spcAft>
                <a:spcPts val="0"/>
              </a:spcAft>
            </a:pPr>
            <a:r>
              <a:rPr lang="en-US" sz="1000" b="1" dirty="0">
                <a:effectLst/>
                <a:latin typeface="Calibri"/>
                <a:ea typeface="Times New Roman"/>
                <a:cs typeface="Times New Roman"/>
              </a:rPr>
              <a:t> </a:t>
            </a:r>
            <a:endParaRPr lang="en-US" sz="1200" dirty="0">
              <a:effectLst/>
              <a:latin typeface="Cambria"/>
              <a:ea typeface="ＭＳ 明朝"/>
              <a:cs typeface="Times New Roman"/>
            </a:endParaRPr>
          </a:p>
          <a:p>
            <a:pPr>
              <a:spcAft>
                <a:spcPts val="0"/>
              </a:spcAft>
            </a:pPr>
            <a:r>
              <a:rPr lang="en-US" sz="1000" b="1" dirty="0">
                <a:effectLst/>
                <a:latin typeface="Calibri"/>
                <a:ea typeface="Times New Roman"/>
                <a:cs typeface="Times New Roman"/>
              </a:rPr>
              <a:t> </a:t>
            </a:r>
            <a:endParaRPr lang="en-US" sz="1200" dirty="0">
              <a:effectLst/>
              <a:latin typeface="Cambria"/>
              <a:ea typeface="ＭＳ 明朝"/>
              <a:cs typeface="Times New Roman"/>
            </a:endParaRPr>
          </a:p>
          <a:p>
            <a:pPr>
              <a:spcAft>
                <a:spcPts val="0"/>
              </a:spcAft>
            </a:pPr>
            <a:r>
              <a:rPr lang="en-GB" sz="1000" b="1" dirty="0">
                <a:effectLst/>
                <a:latin typeface="Calibri"/>
                <a:ea typeface="Times New Roman"/>
                <a:cs typeface="Times New Roman"/>
              </a:rPr>
              <a:t> </a:t>
            </a:r>
            <a:endParaRPr lang="en-US" sz="1200" dirty="0">
              <a:effectLst/>
              <a:latin typeface="Cambria"/>
              <a:ea typeface="ＭＳ 明朝"/>
              <a:cs typeface="Times New Roman"/>
            </a:endParaRPr>
          </a:p>
        </p:txBody>
      </p:sp>
      <p:sp>
        <p:nvSpPr>
          <p:cNvPr id="8" name="Text Box 10"/>
          <p:cNvSpPr txBox="1"/>
          <p:nvPr/>
        </p:nvSpPr>
        <p:spPr>
          <a:xfrm>
            <a:off x="-1" y="657621"/>
            <a:ext cx="5372101" cy="4148118"/>
          </a:xfrm>
          <a:prstGeom prst="rect">
            <a:avLst/>
          </a:prstGeom>
          <a:noFill/>
          <a:ln w="1270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000" b="1" dirty="0">
                <a:effectLst/>
                <a:latin typeface="Calibri"/>
                <a:ea typeface="ＭＳ 明朝"/>
                <a:cs typeface="Times New Roman"/>
              </a:rPr>
              <a:t>IMPACTS OF URBANIZATION</a:t>
            </a:r>
            <a:endParaRPr lang="en-US" sz="1200" dirty="0">
              <a:effectLst/>
              <a:ea typeface="ＭＳ 明朝"/>
              <a:cs typeface="Times New Roman"/>
            </a:endParaRPr>
          </a:p>
          <a:p>
            <a:pPr>
              <a:spcAft>
                <a:spcPts val="0"/>
              </a:spcAft>
            </a:pPr>
            <a:r>
              <a:rPr lang="en-US" sz="1400" b="1" dirty="0">
                <a:solidFill>
                  <a:srgbClr val="000000"/>
                </a:solidFill>
                <a:effectLst/>
                <a:latin typeface="Calibri"/>
                <a:ea typeface="Times New Roman"/>
                <a:cs typeface="Arial"/>
              </a:rPr>
              <a:t>Social impact</a:t>
            </a:r>
            <a:r>
              <a:rPr lang="en-US" sz="1400" dirty="0">
                <a:solidFill>
                  <a:srgbClr val="000000"/>
                </a:solidFill>
                <a:effectLst/>
                <a:latin typeface="Calibri"/>
                <a:ea typeface="Times New Roman"/>
                <a:cs typeface="Arial"/>
              </a:rPr>
              <a:t>; </a:t>
            </a:r>
            <a:r>
              <a:rPr lang="en-US" sz="1400" dirty="0" smtClean="0">
                <a:solidFill>
                  <a:srgbClr val="000000"/>
                </a:solidFill>
                <a:effectLst/>
                <a:latin typeface="Calibri"/>
                <a:ea typeface="Times New Roman"/>
                <a:cs typeface="Arial"/>
              </a:rPr>
              <a:t>The </a:t>
            </a:r>
            <a:r>
              <a:rPr lang="en-US" sz="1400" dirty="0">
                <a:solidFill>
                  <a:srgbClr val="000000"/>
                </a:solidFill>
                <a:effectLst/>
                <a:latin typeface="Calibri"/>
                <a:ea typeface="Times New Roman"/>
                <a:cs typeface="Arial"/>
              </a:rPr>
              <a:t>wealthiest districts are in the west, while developers sold large tracts of </a:t>
            </a:r>
            <a:r>
              <a:rPr lang="en-US" sz="1400" dirty="0" smtClean="0">
                <a:solidFill>
                  <a:srgbClr val="000000"/>
                </a:solidFill>
                <a:effectLst/>
                <a:latin typeface="Calibri"/>
                <a:ea typeface="Times New Roman"/>
                <a:cs typeface="Arial"/>
              </a:rPr>
              <a:t>un serviced </a:t>
            </a:r>
            <a:r>
              <a:rPr lang="en-US" sz="1400" dirty="0">
                <a:solidFill>
                  <a:srgbClr val="000000"/>
                </a:solidFill>
                <a:effectLst/>
                <a:latin typeface="Calibri"/>
                <a:ea typeface="Times New Roman"/>
                <a:cs typeface="Arial"/>
              </a:rPr>
              <a:t>land in the east to low-income families.</a:t>
            </a:r>
            <a:br>
              <a:rPr lang="en-US" sz="1400" dirty="0">
                <a:solidFill>
                  <a:srgbClr val="000000"/>
                </a:solidFill>
                <a:effectLst/>
                <a:latin typeface="Calibri"/>
                <a:ea typeface="Times New Roman"/>
                <a:cs typeface="Arial"/>
              </a:rPr>
            </a:br>
            <a:r>
              <a:rPr lang="en-US" sz="1400" dirty="0">
                <a:solidFill>
                  <a:srgbClr val="000000"/>
                </a:solidFill>
                <a:effectLst/>
                <a:latin typeface="Calibri"/>
                <a:ea typeface="Times New Roman"/>
                <a:cs typeface="Arial"/>
              </a:rPr>
              <a:t>In 1954 the Federal District forbade further subdivision of land within the city limits, leading to informal settlements in Naucalpan (W), Ecatepec (N) and Netzahualcoyotl (E). However, there is still a desperate shortage of dwellings - in 1994 is was estimated around 800,000 houses were </a:t>
            </a:r>
            <a:r>
              <a:rPr lang="en-US" sz="1400" dirty="0" smtClean="0">
                <a:solidFill>
                  <a:srgbClr val="000000"/>
                </a:solidFill>
                <a:effectLst/>
                <a:latin typeface="Calibri"/>
                <a:ea typeface="Times New Roman"/>
                <a:cs typeface="Arial"/>
              </a:rPr>
              <a:t>required. Access </a:t>
            </a:r>
            <a:r>
              <a:rPr lang="en-US" sz="1400" dirty="0">
                <a:solidFill>
                  <a:srgbClr val="000000"/>
                </a:solidFill>
                <a:effectLst/>
                <a:latin typeface="Calibri"/>
                <a:ea typeface="Times New Roman"/>
                <a:cs typeface="Arial"/>
              </a:rPr>
              <a:t>to healthcare attracts many to the city in the first place but there is uneven distribution of facilities, with most hospitals and clinics found in the </a:t>
            </a:r>
            <a:r>
              <a:rPr lang="en-US" sz="1400" dirty="0" err="1">
                <a:solidFill>
                  <a:srgbClr val="000000"/>
                </a:solidFill>
                <a:effectLst/>
                <a:latin typeface="Calibri"/>
                <a:ea typeface="Times New Roman"/>
                <a:cs typeface="Arial"/>
              </a:rPr>
              <a:t>centre</a:t>
            </a:r>
            <a:r>
              <a:rPr lang="en-US" sz="1400" dirty="0">
                <a:solidFill>
                  <a:srgbClr val="000000"/>
                </a:solidFill>
                <a:effectLst/>
                <a:latin typeface="Calibri"/>
                <a:ea typeface="Times New Roman"/>
                <a:cs typeface="Arial"/>
              </a:rPr>
              <a:t> and west. The social security system does not cover most who work in the informal sector, so many can scarce afford medical </a:t>
            </a:r>
            <a:r>
              <a:rPr lang="en-US" sz="1400" dirty="0" smtClean="0">
                <a:solidFill>
                  <a:srgbClr val="000000"/>
                </a:solidFill>
                <a:effectLst/>
                <a:latin typeface="Calibri"/>
                <a:ea typeface="Times New Roman"/>
                <a:cs typeface="Arial"/>
              </a:rPr>
              <a:t>bills. Some </a:t>
            </a:r>
            <a:r>
              <a:rPr lang="en-US" sz="1400" dirty="0">
                <a:solidFill>
                  <a:srgbClr val="000000"/>
                </a:solidFill>
                <a:effectLst/>
                <a:latin typeface="Calibri"/>
                <a:ea typeface="Times New Roman"/>
                <a:cs typeface="Arial"/>
              </a:rPr>
              <a:t>60% of Mexico City's population live in what were originally illegal settlements. Much is poor quality and high density with few services. The government does little to change this situation. Newcomers are treated as transients from rural areas who have strayed temporarily into town. They are described as 'marginal', belonging neither to the urban economy, nor to the place where they live. This supposed impermanence gives the authorities an excuse not to provide the slum dwellers with services.</a:t>
            </a:r>
            <a:endParaRPr lang="en-US" sz="2000" dirty="0">
              <a:effectLst/>
              <a:ea typeface="ＭＳ 明朝"/>
              <a:cs typeface="Times New Roman"/>
            </a:endParaRPr>
          </a:p>
        </p:txBody>
      </p:sp>
      <p:sp>
        <p:nvSpPr>
          <p:cNvPr id="9" name="Text Box 8"/>
          <p:cNvSpPr txBox="1"/>
          <p:nvPr/>
        </p:nvSpPr>
        <p:spPr>
          <a:xfrm>
            <a:off x="5372100" y="1125713"/>
            <a:ext cx="3781071" cy="5732287"/>
          </a:xfrm>
          <a:prstGeom prst="rect">
            <a:avLst/>
          </a:prstGeom>
          <a:noFill/>
          <a:ln w="1270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sz="1200" b="1" dirty="0" smtClean="0">
                <a:solidFill>
                  <a:srgbClr val="000000"/>
                </a:solidFill>
                <a:effectLst/>
                <a:latin typeface="Calibri"/>
                <a:ea typeface="Times New Roman"/>
                <a:cs typeface="Arial"/>
              </a:rPr>
              <a:t>Environmental </a:t>
            </a:r>
            <a:r>
              <a:rPr lang="en-US" sz="1200" dirty="0" smtClean="0">
                <a:solidFill>
                  <a:srgbClr val="000000"/>
                </a:solidFill>
                <a:effectLst/>
                <a:latin typeface="Calibri"/>
                <a:ea typeface="Times New Roman"/>
                <a:cs typeface="Arial"/>
              </a:rPr>
              <a:t>: </a:t>
            </a:r>
            <a:r>
              <a:rPr lang="en-US" sz="1200" dirty="0">
                <a:solidFill>
                  <a:srgbClr val="000000"/>
                </a:solidFill>
                <a:effectLst/>
                <a:latin typeface="Calibri"/>
                <a:ea typeface="Times New Roman"/>
                <a:cs typeface="Arial"/>
              </a:rPr>
              <a:t>" In 1994, the World Health </a:t>
            </a:r>
            <a:r>
              <a:rPr lang="en-US" sz="1200" dirty="0" err="1">
                <a:solidFill>
                  <a:srgbClr val="000000"/>
                </a:solidFill>
                <a:effectLst/>
                <a:latin typeface="Calibri"/>
                <a:ea typeface="Times New Roman"/>
                <a:cs typeface="Arial"/>
              </a:rPr>
              <a:t>Organisation</a:t>
            </a:r>
            <a:r>
              <a:rPr lang="en-US" sz="1200" dirty="0">
                <a:solidFill>
                  <a:srgbClr val="000000"/>
                </a:solidFill>
                <a:effectLst/>
                <a:latin typeface="Calibri"/>
                <a:ea typeface="Times New Roman"/>
                <a:cs typeface="Arial"/>
              </a:rPr>
              <a:t> declared that air quality in Mexico City was only acceptable on 20 days in the year. </a:t>
            </a:r>
            <a:r>
              <a:rPr lang="en-US" sz="1200" dirty="0" smtClean="0">
                <a:solidFill>
                  <a:srgbClr val="000000"/>
                </a:solidFill>
                <a:effectLst/>
                <a:latin typeface="Calibri"/>
                <a:ea typeface="Times New Roman"/>
                <a:cs typeface="Arial"/>
              </a:rPr>
              <a:t>Nowadays</a:t>
            </a:r>
            <a:r>
              <a:rPr lang="en-US" sz="1200" dirty="0">
                <a:solidFill>
                  <a:srgbClr val="000000"/>
                </a:solidFill>
                <a:effectLst/>
                <a:latin typeface="Calibri"/>
                <a:ea typeface="Times New Roman"/>
                <a:cs typeface="Arial"/>
              </a:rPr>
              <a:t>, some 4 million vehicles, together with 40,000 factories pump over 12,000 </a:t>
            </a:r>
            <a:r>
              <a:rPr lang="en-US" sz="1200" dirty="0" err="1">
                <a:solidFill>
                  <a:srgbClr val="000000"/>
                </a:solidFill>
                <a:effectLst/>
                <a:latin typeface="Calibri"/>
                <a:ea typeface="Times New Roman"/>
                <a:cs typeface="Arial"/>
              </a:rPr>
              <a:t>tonnes</a:t>
            </a:r>
            <a:r>
              <a:rPr lang="en-US" sz="1200" dirty="0">
                <a:solidFill>
                  <a:srgbClr val="000000"/>
                </a:solidFill>
                <a:effectLst/>
                <a:latin typeface="Calibri"/>
                <a:ea typeface="Times New Roman"/>
                <a:cs typeface="Arial"/>
              </a:rPr>
              <a:t> of gases, pollutants and particulates a day. Two million people suffer from diseases caused by air pollution, as well as increasing incidence of allergies, cardiovascular diseases and cancer. 98% of the population suffers from deformation and inflammation of the nasal </a:t>
            </a:r>
            <a:r>
              <a:rPr lang="en-US" sz="1200" dirty="0" smtClean="0">
                <a:solidFill>
                  <a:srgbClr val="000000"/>
                </a:solidFill>
                <a:effectLst/>
                <a:latin typeface="Calibri"/>
                <a:ea typeface="Times New Roman"/>
                <a:cs typeface="Arial"/>
              </a:rPr>
              <a:t>passages. The </a:t>
            </a:r>
            <a:r>
              <a:rPr lang="en-US" sz="1200" dirty="0">
                <a:solidFill>
                  <a:srgbClr val="000000"/>
                </a:solidFill>
                <a:effectLst/>
                <a:latin typeface="Calibri"/>
                <a:ea typeface="Times New Roman"/>
                <a:cs typeface="Arial"/>
              </a:rPr>
              <a:t>air pollution problem is exacerbated by the temperature inversions, which occur when cold air sinks down from the surrounding mountains, trapping the pollutants below at ground level. Another contributing factor is the dumping of hazardous waste on open sites. The city produces 40% of all Mexico's hazardous waste, some 2.48 million </a:t>
            </a:r>
            <a:r>
              <a:rPr lang="en-US" sz="1200" dirty="0" err="1">
                <a:solidFill>
                  <a:srgbClr val="000000"/>
                </a:solidFill>
                <a:effectLst/>
                <a:latin typeface="Calibri"/>
                <a:ea typeface="Times New Roman"/>
                <a:cs typeface="Arial"/>
              </a:rPr>
              <a:t>tonnes</a:t>
            </a:r>
            <a:r>
              <a:rPr lang="en-US" sz="1200" dirty="0">
                <a:solidFill>
                  <a:srgbClr val="000000"/>
                </a:solidFill>
                <a:effectLst/>
                <a:latin typeface="Calibri"/>
                <a:ea typeface="Times New Roman"/>
                <a:cs typeface="Arial"/>
              </a:rPr>
              <a:t> pa. With no legal landfill sites and just 5 recyclers, waste in dumped in any available open space, for example Rincon Verde in the west. The site produces dangerous air and water pollution, when chemicals are leached into the water </a:t>
            </a:r>
            <a:r>
              <a:rPr lang="en-US" sz="1200" dirty="0" smtClean="0">
                <a:solidFill>
                  <a:srgbClr val="000000"/>
                </a:solidFill>
                <a:effectLst/>
                <a:latin typeface="Calibri"/>
                <a:ea typeface="Times New Roman"/>
                <a:cs typeface="Arial"/>
              </a:rPr>
              <a:t>table. Water </a:t>
            </a:r>
            <a:r>
              <a:rPr lang="en-US" sz="1200" dirty="0">
                <a:solidFill>
                  <a:srgbClr val="000000"/>
                </a:solidFill>
                <a:effectLst/>
                <a:latin typeface="Calibri"/>
                <a:ea typeface="Times New Roman"/>
                <a:cs typeface="Arial"/>
              </a:rPr>
              <a:t>supply is another problem. Mexico City consumes 60,000 </a:t>
            </a:r>
            <a:r>
              <a:rPr lang="en-US" sz="1200" dirty="0" err="1">
                <a:solidFill>
                  <a:srgbClr val="000000"/>
                </a:solidFill>
                <a:effectLst/>
                <a:latin typeface="Calibri"/>
                <a:ea typeface="Times New Roman"/>
                <a:cs typeface="Arial"/>
              </a:rPr>
              <a:t>litres</a:t>
            </a:r>
            <a:r>
              <a:rPr lang="en-US" sz="1200" dirty="0">
                <a:solidFill>
                  <a:srgbClr val="000000"/>
                </a:solidFill>
                <a:effectLst/>
                <a:latin typeface="Calibri"/>
                <a:ea typeface="Times New Roman"/>
                <a:cs typeface="Arial"/>
              </a:rPr>
              <a:t> of water per second, 80% of which is groundwater. Having </a:t>
            </a:r>
            <a:r>
              <a:rPr lang="en-US" sz="1200" dirty="0" err="1">
                <a:solidFill>
                  <a:srgbClr val="000000"/>
                </a:solidFill>
                <a:effectLst/>
                <a:latin typeface="Calibri"/>
                <a:ea typeface="Times New Roman"/>
                <a:cs typeface="Arial"/>
              </a:rPr>
              <a:t>overpumped</a:t>
            </a:r>
            <a:r>
              <a:rPr lang="en-US" sz="1200" dirty="0">
                <a:solidFill>
                  <a:srgbClr val="000000"/>
                </a:solidFill>
                <a:effectLst/>
                <a:latin typeface="Calibri"/>
                <a:ea typeface="Times New Roman"/>
                <a:cs typeface="Arial"/>
              </a:rPr>
              <a:t> the Mexico Valley aquifer, it is now necessary to pump water up to 180km from </a:t>
            </a:r>
            <a:r>
              <a:rPr lang="en-US" sz="1200" dirty="0" err="1">
                <a:solidFill>
                  <a:srgbClr val="000000"/>
                </a:solidFill>
                <a:effectLst/>
                <a:latin typeface="Calibri"/>
                <a:ea typeface="Times New Roman"/>
                <a:cs typeface="Arial"/>
              </a:rPr>
              <a:t>Cutzamala</a:t>
            </a:r>
            <a:r>
              <a:rPr lang="en-US" sz="1200" dirty="0">
                <a:solidFill>
                  <a:srgbClr val="000000"/>
                </a:solidFill>
                <a:effectLst/>
                <a:latin typeface="Calibri"/>
                <a:ea typeface="Times New Roman"/>
                <a:cs typeface="Arial"/>
              </a:rPr>
              <a:t> at much higher cost. Some 40% of water entering the city's supply system disappears </a:t>
            </a:r>
            <a:r>
              <a:rPr lang="en-US" sz="1200" i="1" dirty="0">
                <a:solidFill>
                  <a:srgbClr val="000000"/>
                </a:solidFill>
                <a:effectLst/>
                <a:latin typeface="Calibri"/>
                <a:ea typeface="Times New Roman"/>
                <a:cs typeface="Arial"/>
              </a:rPr>
              <a:t>en route,</a:t>
            </a:r>
            <a:r>
              <a:rPr lang="en-US" sz="1200" dirty="0">
                <a:solidFill>
                  <a:srgbClr val="000000"/>
                </a:solidFill>
                <a:effectLst/>
                <a:latin typeface="Calibri"/>
                <a:ea typeface="Times New Roman"/>
                <a:cs typeface="Arial"/>
              </a:rPr>
              <a:t> due to cracked and leaking pipes, illegal tampering and the lack of water meters. A vicious circle has developed, with the service so poor that the water companies cannot recoup their costs from users, and the derived income so low that the service can't be improved.</a:t>
            </a:r>
            <a:endParaRPr lang="en-US" dirty="0">
              <a:effectLst/>
              <a:ea typeface="ＭＳ 明朝"/>
              <a:cs typeface="Times New Roman"/>
            </a:endParaRPr>
          </a:p>
          <a:p>
            <a:pPr>
              <a:spcAft>
                <a:spcPts val="0"/>
              </a:spcAft>
            </a:pPr>
            <a:r>
              <a:rPr lang="en-GB" sz="1200" dirty="0">
                <a:effectLst/>
                <a:ea typeface="ＭＳ 明朝"/>
                <a:cs typeface="Times New Roman"/>
              </a:rPr>
              <a:t> </a:t>
            </a:r>
            <a:endParaRPr lang="en-US" sz="1200" dirty="0">
              <a:effectLst/>
              <a:ea typeface="ＭＳ 明朝"/>
              <a:cs typeface="Times New Roman"/>
            </a:endParaRPr>
          </a:p>
        </p:txBody>
      </p:sp>
      <p:sp>
        <p:nvSpPr>
          <p:cNvPr id="10" name="Rectangle 9"/>
          <p:cNvSpPr/>
          <p:nvPr/>
        </p:nvSpPr>
        <p:spPr>
          <a:xfrm>
            <a:off x="0" y="4861082"/>
            <a:ext cx="5372100" cy="1938992"/>
          </a:xfrm>
          <a:prstGeom prst="rect">
            <a:avLst/>
          </a:prstGeom>
          <a:ln w="12700">
            <a:solidFill>
              <a:schemeClr val="tx1"/>
            </a:solidFill>
          </a:ln>
        </p:spPr>
        <p:txBody>
          <a:bodyPr wrap="square">
            <a:spAutoFit/>
          </a:bodyPr>
          <a:lstStyle/>
          <a:p>
            <a:r>
              <a:rPr lang="en-US" sz="1200" b="1" dirty="0" smtClean="0">
                <a:solidFill>
                  <a:srgbClr val="000000"/>
                </a:solidFill>
                <a:ea typeface="Times New Roman"/>
                <a:cs typeface="Arial"/>
              </a:rPr>
              <a:t>Economic</a:t>
            </a:r>
            <a:r>
              <a:rPr lang="en-US" sz="1200" dirty="0" smtClean="0">
                <a:solidFill>
                  <a:srgbClr val="000000"/>
                </a:solidFill>
                <a:ea typeface="Times New Roman"/>
                <a:cs typeface="Arial"/>
              </a:rPr>
              <a:t>: </a:t>
            </a:r>
            <a:r>
              <a:rPr lang="en-US" sz="1200" dirty="0">
                <a:solidFill>
                  <a:srgbClr val="000000"/>
                </a:solidFill>
                <a:ea typeface="Times New Roman"/>
                <a:cs typeface="Arial"/>
              </a:rPr>
              <a:t>Mexico City is very much a primate city, producing 28% of the the country's industrial output, 49% of manufacturing </a:t>
            </a:r>
            <a:r>
              <a:rPr lang="en-US" sz="1200" dirty="0" smtClean="0">
                <a:solidFill>
                  <a:srgbClr val="000000"/>
                </a:solidFill>
                <a:ea typeface="Times New Roman"/>
                <a:cs typeface="Arial"/>
              </a:rPr>
              <a:t>&amp; 68</a:t>
            </a:r>
            <a:r>
              <a:rPr lang="en-US" sz="1200" dirty="0">
                <a:solidFill>
                  <a:srgbClr val="000000"/>
                </a:solidFill>
                <a:ea typeface="Times New Roman"/>
                <a:cs typeface="Arial"/>
              </a:rPr>
              <a:t>% of financial services. There are well over 7 million economically active people within Mexico City, including 40% in the informal </a:t>
            </a:r>
            <a:r>
              <a:rPr lang="en-US" sz="1200" dirty="0" smtClean="0">
                <a:solidFill>
                  <a:srgbClr val="000000"/>
                </a:solidFill>
                <a:ea typeface="Times New Roman"/>
                <a:cs typeface="Arial"/>
              </a:rPr>
              <a:t>sector. </a:t>
            </a:r>
            <a:r>
              <a:rPr lang="en-US" sz="1200" dirty="0">
                <a:solidFill>
                  <a:srgbClr val="000000"/>
                </a:solidFill>
                <a:ea typeface="Times New Roman"/>
                <a:cs typeface="Arial"/>
              </a:rPr>
              <a:t>The constant inflow of rural migrants inevitably end up as street vendors, unskilled workers in the clothing and show industries, or cleaners. The national minimum wage is $2.50, though most are pleased with any small wage they are given. Foreign multi-national companies like Daewoo are attracted to Mexico City by the large cheap </a:t>
            </a:r>
            <a:r>
              <a:rPr lang="en-US" sz="1200" dirty="0" err="1">
                <a:solidFill>
                  <a:srgbClr val="000000"/>
                </a:solidFill>
                <a:ea typeface="Times New Roman"/>
                <a:cs typeface="Arial"/>
              </a:rPr>
              <a:t>labour</a:t>
            </a:r>
            <a:r>
              <a:rPr lang="en-US" sz="1200" dirty="0">
                <a:solidFill>
                  <a:srgbClr val="000000"/>
                </a:solidFill>
                <a:ea typeface="Times New Roman"/>
                <a:cs typeface="Arial"/>
              </a:rPr>
              <a:t> force. Tourism is another major foreign currency earner. The inflow of rural migrants in search of employment makes the job situation acute, and unemployment is high</a:t>
            </a:r>
            <a:r>
              <a:rPr lang="en-US" sz="1200" dirty="0" smtClean="0">
                <a:solidFill>
                  <a:srgbClr val="000000"/>
                </a:solidFill>
                <a:ea typeface="Times New Roman"/>
                <a:cs typeface="Arial"/>
              </a:rPr>
              <a:t>.</a:t>
            </a:r>
            <a:endParaRPr lang="en-US" sz="1200" dirty="0"/>
          </a:p>
        </p:txBody>
      </p:sp>
    </p:spTree>
    <p:extLst>
      <p:ext uri="{BB962C8B-B14F-4D97-AF65-F5344CB8AC3E}">
        <p14:creationId xmlns:p14="http://schemas.microsoft.com/office/powerpoint/2010/main" val="4028836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58001"/>
          </a:xfrm>
          <a:prstGeom prst="rect">
            <a:avLst/>
          </a:prstGeom>
        </p:spPr>
      </p:pic>
      <p:sp>
        <p:nvSpPr>
          <p:cNvPr id="5" name="TextBox 4"/>
          <p:cNvSpPr txBox="1"/>
          <p:nvPr/>
        </p:nvSpPr>
        <p:spPr>
          <a:xfrm>
            <a:off x="183799" y="267385"/>
            <a:ext cx="8788934" cy="769441"/>
          </a:xfrm>
          <a:prstGeom prst="rect">
            <a:avLst/>
          </a:prstGeom>
          <a:noFill/>
        </p:spPr>
        <p:txBody>
          <a:bodyPr wrap="square" rtlCol="0">
            <a:spAutoFit/>
          </a:bodyPr>
          <a:lstStyle/>
          <a:p>
            <a:pPr algn="ctr"/>
            <a:r>
              <a:rPr lang="en-US" sz="4400" b="1" dirty="0" smtClean="0">
                <a:solidFill>
                  <a:srgbClr val="FFFFFF"/>
                </a:solidFill>
                <a:latin typeface="Helvetica"/>
                <a:cs typeface="Helvetica"/>
              </a:rPr>
              <a:t>FOOD &amp; HEALTH - OBESITY</a:t>
            </a:r>
            <a:endParaRPr lang="en-US" sz="4400" b="1" dirty="0">
              <a:solidFill>
                <a:srgbClr val="FFFFFF"/>
              </a:solidFill>
              <a:latin typeface="Helvetica"/>
              <a:cs typeface="Helvetica"/>
            </a:endParaRPr>
          </a:p>
        </p:txBody>
      </p:sp>
    </p:spTree>
    <p:extLst>
      <p:ext uri="{BB962C8B-B14F-4D97-AF65-F5344CB8AC3E}">
        <p14:creationId xmlns:p14="http://schemas.microsoft.com/office/powerpoint/2010/main" val="38611536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572000" cy="1754327"/>
          </a:xfrm>
          <a:prstGeom prst="rect">
            <a:avLst/>
          </a:prstGeom>
          <a:ln w="12700">
            <a:solidFill>
              <a:schemeClr val="tx1"/>
            </a:solidFill>
          </a:ln>
        </p:spPr>
        <p:txBody>
          <a:bodyPr>
            <a:spAutoFit/>
          </a:bodyPr>
          <a:lstStyle/>
          <a:p>
            <a:r>
              <a:rPr lang="en-US" dirty="0"/>
              <a:t>Obesity in Mexico, whilst once a mark of wealth, can now be a sign of poverty in the inner cities of transitional economies such as Mexico</a:t>
            </a:r>
            <a:r>
              <a:rPr lang="en-US" dirty="0" smtClean="0"/>
              <a:t>. </a:t>
            </a:r>
            <a:r>
              <a:rPr lang="en-US" dirty="0"/>
              <a:t>Despite this, in rural regions, many are still undernourished rather than </a:t>
            </a:r>
            <a:r>
              <a:rPr lang="en-US" dirty="0" err="1"/>
              <a:t>overnourished</a:t>
            </a:r>
            <a:r>
              <a:rPr lang="en-US" dirty="0"/>
              <a:t>.</a:t>
            </a:r>
          </a:p>
        </p:txBody>
      </p:sp>
      <p:sp>
        <p:nvSpPr>
          <p:cNvPr id="5" name="Rectangle 4"/>
          <p:cNvSpPr/>
          <p:nvPr/>
        </p:nvSpPr>
        <p:spPr>
          <a:xfrm>
            <a:off x="4572000" y="0"/>
            <a:ext cx="4572000" cy="2031325"/>
          </a:xfrm>
          <a:prstGeom prst="rect">
            <a:avLst/>
          </a:prstGeom>
          <a:ln w="12700">
            <a:solidFill>
              <a:schemeClr val="tx1"/>
            </a:solidFill>
          </a:ln>
        </p:spPr>
        <p:txBody>
          <a:bodyPr>
            <a:spAutoFit/>
          </a:bodyPr>
          <a:lstStyle/>
          <a:p>
            <a:r>
              <a:rPr lang="en-US" dirty="0"/>
              <a:t>A 1999 survey found 24% of Mexican women were obese and an addition 35% were overweight; 55% men were either obese or overweight</a:t>
            </a:r>
            <a:r>
              <a:rPr lang="en-US" dirty="0" smtClean="0"/>
              <a:t>. </a:t>
            </a:r>
            <a:r>
              <a:rPr lang="en-US" dirty="0"/>
              <a:t>By 2010, seven out of ten Mexicans were overweight</a:t>
            </a:r>
            <a:r>
              <a:rPr lang="en-US" dirty="0" smtClean="0"/>
              <a:t>. </a:t>
            </a:r>
            <a:r>
              <a:rPr lang="en-US" dirty="0"/>
              <a:t>In 2012, diabetes - associated with obesity - was the largest single killer of Mexicans</a:t>
            </a:r>
            <a:r>
              <a:rPr lang="en-US" dirty="0" smtClean="0"/>
              <a:t>.</a:t>
            </a:r>
            <a:endParaRPr lang="en-US" dirty="0"/>
          </a:p>
        </p:txBody>
      </p:sp>
      <p:sp>
        <p:nvSpPr>
          <p:cNvPr id="6" name="Rectangle 5"/>
          <p:cNvSpPr/>
          <p:nvPr/>
        </p:nvSpPr>
        <p:spPr>
          <a:xfrm>
            <a:off x="68662" y="1754327"/>
            <a:ext cx="4503338" cy="3416320"/>
          </a:xfrm>
          <a:prstGeom prst="rect">
            <a:avLst/>
          </a:prstGeom>
          <a:ln w="12700">
            <a:solidFill>
              <a:schemeClr val="tx1"/>
            </a:solidFill>
          </a:ln>
        </p:spPr>
        <p:txBody>
          <a:bodyPr wrap="square">
            <a:spAutoFit/>
          </a:bodyPr>
          <a:lstStyle/>
          <a:p>
            <a:r>
              <a:rPr lang="en-US" dirty="0"/>
              <a:t>Mexico is using several methods to reform its obese and overweight population. The Mexican Health Secretary launched a health campaign on February 25, 2008 and PepsiCo launched a program for </a:t>
            </a:r>
            <a:r>
              <a:rPr lang="en-US" dirty="0" smtClean="0"/>
              <a:t>children and </a:t>
            </a:r>
            <a:r>
              <a:rPr lang="en-US" dirty="0"/>
              <a:t>encourages active participation in exercise activities and adopting a healthy lifestyle by using a computer game. In this game, the "</a:t>
            </a:r>
            <a:r>
              <a:rPr lang="en-US" dirty="0" err="1"/>
              <a:t>nutrin</a:t>
            </a:r>
            <a:r>
              <a:rPr lang="en-US" dirty="0"/>
              <a:t>," as the figure is called, needs help making decisions on what foods to eat, what sports to play, and when it should go to the doctor for a check-</a:t>
            </a:r>
            <a:r>
              <a:rPr lang="en-US" dirty="0" smtClean="0"/>
              <a:t>up.</a:t>
            </a:r>
            <a:endParaRPr lang="en-US" dirty="0"/>
          </a:p>
        </p:txBody>
      </p:sp>
      <p:sp>
        <p:nvSpPr>
          <p:cNvPr id="7" name="Rectangle 6"/>
          <p:cNvSpPr/>
          <p:nvPr/>
        </p:nvSpPr>
        <p:spPr>
          <a:xfrm>
            <a:off x="4572000" y="2033743"/>
            <a:ext cx="4571999" cy="2862323"/>
          </a:xfrm>
          <a:prstGeom prst="rect">
            <a:avLst/>
          </a:prstGeom>
          <a:ln w="12700">
            <a:solidFill>
              <a:schemeClr val="tx1"/>
            </a:solidFill>
          </a:ln>
        </p:spPr>
        <p:txBody>
          <a:bodyPr wrap="square">
            <a:spAutoFit/>
          </a:bodyPr>
          <a:lstStyle/>
          <a:p>
            <a:r>
              <a:rPr lang="en-US" dirty="0"/>
              <a:t>There was discussion on putting a 5 percent tax on soft drinks; it was voted against because it was thought to be unfair to the poor when it is more expensive to buy </a:t>
            </a:r>
            <a:r>
              <a:rPr lang="en-US" dirty="0" smtClean="0"/>
              <a:t>water.</a:t>
            </a:r>
            <a:endParaRPr lang="en-US" dirty="0"/>
          </a:p>
          <a:p>
            <a:r>
              <a:rPr lang="en-US" dirty="0" smtClean="0"/>
              <a:t>Eighty </a:t>
            </a:r>
            <a:r>
              <a:rPr lang="en-US" dirty="0"/>
              <a:t>percent of schools do not have drinking water, and it is easier to provide soft </a:t>
            </a:r>
            <a:r>
              <a:rPr lang="en-US" dirty="0" smtClean="0"/>
              <a:t>drinks.  </a:t>
            </a:r>
            <a:r>
              <a:rPr lang="en-US" dirty="0"/>
              <a:t>If these programs do not have considerable impact leading to a lessening of the obesity epidemic, the country will have several additional health problems with which to deal</a:t>
            </a:r>
          </a:p>
        </p:txBody>
      </p:sp>
      <p:sp>
        <p:nvSpPr>
          <p:cNvPr id="8" name="Rectangle 7"/>
          <p:cNvSpPr/>
          <p:nvPr/>
        </p:nvSpPr>
        <p:spPr>
          <a:xfrm>
            <a:off x="0" y="5170647"/>
            <a:ext cx="9144000" cy="1754327"/>
          </a:xfrm>
          <a:prstGeom prst="rect">
            <a:avLst/>
          </a:prstGeom>
          <a:ln w="12700">
            <a:solidFill>
              <a:schemeClr val="tx1"/>
            </a:solidFill>
          </a:ln>
        </p:spPr>
        <p:txBody>
          <a:bodyPr wrap="square">
            <a:spAutoFit/>
          </a:bodyPr>
          <a:lstStyle/>
          <a:p>
            <a:r>
              <a:rPr lang="en-US" dirty="0"/>
              <a:t>Mexico has 205 McDonald's restaurants, which is not significant, ranking 34th in the world per capita. </a:t>
            </a:r>
            <a:r>
              <a:rPr lang="en-US" dirty="0" smtClean="0"/>
              <a:t>As </a:t>
            </a:r>
            <a:r>
              <a:rPr lang="en-US" dirty="0"/>
              <a:t>far as soft drinks are concerned, the country’s consumption has increased by 60 percent over the last 14 years</a:t>
            </a:r>
            <a:r>
              <a:rPr lang="en-US" dirty="0" smtClean="0"/>
              <a:t>. </a:t>
            </a:r>
            <a:r>
              <a:rPr lang="en-US" dirty="0"/>
              <a:t>The intake of fast food, junk food, and soft drinks would have an effect on the weight gain on the Mexican people because of the numerous calories each item contains. Challenging is the inability to burn that large sum of calories compared to the amount of calories in a balanced diet.</a:t>
            </a:r>
          </a:p>
        </p:txBody>
      </p:sp>
    </p:spTree>
    <p:extLst>
      <p:ext uri="{BB962C8B-B14F-4D97-AF65-F5344CB8AC3E}">
        <p14:creationId xmlns:p14="http://schemas.microsoft.com/office/powerpoint/2010/main" val="32270247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58001"/>
          </a:xfrm>
          <a:prstGeom prst="rect">
            <a:avLst/>
          </a:prstGeom>
        </p:spPr>
      </p:pic>
      <p:sp>
        <p:nvSpPr>
          <p:cNvPr id="5" name="TextBox 4"/>
          <p:cNvSpPr txBox="1"/>
          <p:nvPr/>
        </p:nvSpPr>
        <p:spPr>
          <a:xfrm>
            <a:off x="183799" y="267385"/>
            <a:ext cx="8788934" cy="1446550"/>
          </a:xfrm>
          <a:prstGeom prst="rect">
            <a:avLst/>
          </a:prstGeom>
          <a:noFill/>
        </p:spPr>
        <p:txBody>
          <a:bodyPr wrap="square" rtlCol="0">
            <a:spAutoFit/>
          </a:bodyPr>
          <a:lstStyle/>
          <a:p>
            <a:pPr algn="ctr"/>
            <a:r>
              <a:rPr lang="en-US" sz="4400" b="1" dirty="0" smtClean="0">
                <a:solidFill>
                  <a:srgbClr val="FFFFFF"/>
                </a:solidFill>
                <a:latin typeface="Helvetica"/>
                <a:cs typeface="Helvetica"/>
              </a:rPr>
              <a:t>FOOD &amp; HEALTH – CHANGING LIFE EXPECTANCY</a:t>
            </a:r>
            <a:endParaRPr lang="en-US" sz="4400" b="1" dirty="0">
              <a:solidFill>
                <a:srgbClr val="FFFFFF"/>
              </a:solidFill>
              <a:latin typeface="Helvetica"/>
              <a:cs typeface="Helvetica"/>
            </a:endParaRPr>
          </a:p>
        </p:txBody>
      </p:sp>
    </p:spTree>
    <p:extLst>
      <p:ext uri="{BB962C8B-B14F-4D97-AF65-F5344CB8AC3E}">
        <p14:creationId xmlns:p14="http://schemas.microsoft.com/office/powerpoint/2010/main" val="196624046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572000" cy="1754327"/>
          </a:xfrm>
          <a:prstGeom prst="rect">
            <a:avLst/>
          </a:prstGeom>
          <a:ln w="12700">
            <a:solidFill>
              <a:schemeClr val="tx1"/>
            </a:solidFill>
          </a:ln>
        </p:spPr>
        <p:txBody>
          <a:bodyPr>
            <a:spAutoFit/>
          </a:bodyPr>
          <a:lstStyle/>
          <a:p>
            <a:r>
              <a:rPr lang="en-US" dirty="0"/>
              <a:t>Obesity in Mexico, whilst once a mark of wealth, can now be a sign of poverty in the inner cities of transitional economies such as Mexico</a:t>
            </a:r>
            <a:r>
              <a:rPr lang="en-US" dirty="0" smtClean="0"/>
              <a:t>. </a:t>
            </a:r>
            <a:r>
              <a:rPr lang="en-US" dirty="0"/>
              <a:t>Despite this, in rural regions, many are still undernourished rather than </a:t>
            </a:r>
            <a:r>
              <a:rPr lang="en-US" dirty="0" err="1"/>
              <a:t>overnourished</a:t>
            </a:r>
            <a:r>
              <a:rPr lang="en-US" dirty="0"/>
              <a:t>.</a:t>
            </a:r>
          </a:p>
        </p:txBody>
      </p:sp>
      <p:sp>
        <p:nvSpPr>
          <p:cNvPr id="5" name="Rectangle 4"/>
          <p:cNvSpPr/>
          <p:nvPr/>
        </p:nvSpPr>
        <p:spPr>
          <a:xfrm>
            <a:off x="4572000" y="0"/>
            <a:ext cx="4572000" cy="2031325"/>
          </a:xfrm>
          <a:prstGeom prst="rect">
            <a:avLst/>
          </a:prstGeom>
          <a:ln w="12700">
            <a:solidFill>
              <a:schemeClr val="tx1"/>
            </a:solidFill>
          </a:ln>
        </p:spPr>
        <p:txBody>
          <a:bodyPr>
            <a:spAutoFit/>
          </a:bodyPr>
          <a:lstStyle/>
          <a:p>
            <a:r>
              <a:rPr lang="en-US" dirty="0"/>
              <a:t>A 1999 survey found 24% of Mexican women were obese and an addition 35% were overweight; 55% men were either obese or overweight</a:t>
            </a:r>
            <a:r>
              <a:rPr lang="en-US" dirty="0" smtClean="0"/>
              <a:t>. </a:t>
            </a:r>
            <a:r>
              <a:rPr lang="en-US" dirty="0"/>
              <a:t>By 2010, seven out of ten Mexicans were overweight</a:t>
            </a:r>
            <a:r>
              <a:rPr lang="en-US" dirty="0" smtClean="0"/>
              <a:t>. </a:t>
            </a:r>
            <a:r>
              <a:rPr lang="en-US" dirty="0"/>
              <a:t>In 2012, diabetes - associated with obesity - was the largest single killer of Mexicans</a:t>
            </a:r>
            <a:r>
              <a:rPr lang="en-US" dirty="0" smtClean="0"/>
              <a:t>.</a:t>
            </a:r>
            <a:endParaRPr lang="en-US" dirty="0"/>
          </a:p>
        </p:txBody>
      </p:sp>
      <p:sp>
        <p:nvSpPr>
          <p:cNvPr id="6" name="Rectangle 5"/>
          <p:cNvSpPr/>
          <p:nvPr/>
        </p:nvSpPr>
        <p:spPr>
          <a:xfrm>
            <a:off x="68662" y="1754327"/>
            <a:ext cx="4503338" cy="3416320"/>
          </a:xfrm>
          <a:prstGeom prst="rect">
            <a:avLst/>
          </a:prstGeom>
          <a:ln w="12700">
            <a:solidFill>
              <a:schemeClr val="tx1"/>
            </a:solidFill>
          </a:ln>
        </p:spPr>
        <p:txBody>
          <a:bodyPr wrap="square">
            <a:spAutoFit/>
          </a:bodyPr>
          <a:lstStyle/>
          <a:p>
            <a:r>
              <a:rPr lang="en-US" dirty="0"/>
              <a:t>Mexico is using several methods to reform its obese and overweight population. The Mexican Health Secretary launched a health campaign on February 25, 2008 and PepsiCo launched a program for </a:t>
            </a:r>
            <a:r>
              <a:rPr lang="en-US" dirty="0" smtClean="0"/>
              <a:t>children and </a:t>
            </a:r>
            <a:r>
              <a:rPr lang="en-US" dirty="0"/>
              <a:t>encourages active participation in exercise activities and adopting a healthy lifestyle by using a computer game. In this game, the "</a:t>
            </a:r>
            <a:r>
              <a:rPr lang="en-US" dirty="0" err="1"/>
              <a:t>nutrin</a:t>
            </a:r>
            <a:r>
              <a:rPr lang="en-US" dirty="0"/>
              <a:t>," as the figure is called, needs help making decisions on what foods to eat, what sports to play, and when it should go to the doctor for a check-</a:t>
            </a:r>
            <a:r>
              <a:rPr lang="en-US" dirty="0" smtClean="0"/>
              <a:t>up.</a:t>
            </a:r>
            <a:endParaRPr lang="en-US" dirty="0"/>
          </a:p>
        </p:txBody>
      </p:sp>
      <p:sp>
        <p:nvSpPr>
          <p:cNvPr id="7" name="Rectangle 6"/>
          <p:cNvSpPr/>
          <p:nvPr/>
        </p:nvSpPr>
        <p:spPr>
          <a:xfrm>
            <a:off x="4572000" y="2033743"/>
            <a:ext cx="4571999" cy="2862323"/>
          </a:xfrm>
          <a:prstGeom prst="rect">
            <a:avLst/>
          </a:prstGeom>
          <a:ln w="12700">
            <a:solidFill>
              <a:schemeClr val="tx1"/>
            </a:solidFill>
          </a:ln>
        </p:spPr>
        <p:txBody>
          <a:bodyPr wrap="square">
            <a:spAutoFit/>
          </a:bodyPr>
          <a:lstStyle/>
          <a:p>
            <a:r>
              <a:rPr lang="en-US" dirty="0"/>
              <a:t>There was discussion on putting a 5 percent tax on soft drinks; it was voted against because it was thought to be unfair to the poor when it is more expensive to buy </a:t>
            </a:r>
            <a:r>
              <a:rPr lang="en-US" dirty="0" smtClean="0"/>
              <a:t>water.</a:t>
            </a:r>
            <a:endParaRPr lang="en-US" dirty="0"/>
          </a:p>
          <a:p>
            <a:r>
              <a:rPr lang="en-US" dirty="0" smtClean="0"/>
              <a:t>Eighty </a:t>
            </a:r>
            <a:r>
              <a:rPr lang="en-US" dirty="0"/>
              <a:t>percent of schools do not have drinking water, and it is easier to provide soft </a:t>
            </a:r>
            <a:r>
              <a:rPr lang="en-US" dirty="0" smtClean="0"/>
              <a:t>drinks.  </a:t>
            </a:r>
            <a:r>
              <a:rPr lang="en-US" dirty="0"/>
              <a:t>If these programs do not have considerable impact leading to a lessening of the obesity epidemic, the country will have several additional health problems with which to deal</a:t>
            </a:r>
          </a:p>
        </p:txBody>
      </p:sp>
      <p:sp>
        <p:nvSpPr>
          <p:cNvPr id="8" name="Rectangle 7"/>
          <p:cNvSpPr/>
          <p:nvPr/>
        </p:nvSpPr>
        <p:spPr>
          <a:xfrm>
            <a:off x="0" y="5170647"/>
            <a:ext cx="9144000" cy="1754327"/>
          </a:xfrm>
          <a:prstGeom prst="rect">
            <a:avLst/>
          </a:prstGeom>
          <a:ln w="12700">
            <a:solidFill>
              <a:schemeClr val="tx1"/>
            </a:solidFill>
          </a:ln>
        </p:spPr>
        <p:txBody>
          <a:bodyPr wrap="square">
            <a:spAutoFit/>
          </a:bodyPr>
          <a:lstStyle/>
          <a:p>
            <a:r>
              <a:rPr lang="en-US" dirty="0"/>
              <a:t>Mexico has 205 McDonald's restaurants, which is not significant, ranking 34th in the world per capita. </a:t>
            </a:r>
            <a:r>
              <a:rPr lang="en-US" dirty="0" smtClean="0"/>
              <a:t>As </a:t>
            </a:r>
            <a:r>
              <a:rPr lang="en-US" dirty="0"/>
              <a:t>far as soft drinks are concerned, the country’s consumption has increased by 60 percent over the last 14 years</a:t>
            </a:r>
            <a:r>
              <a:rPr lang="en-US" dirty="0" smtClean="0"/>
              <a:t>. </a:t>
            </a:r>
            <a:r>
              <a:rPr lang="en-US" dirty="0"/>
              <a:t>The intake of fast food, junk food, and soft drinks would have an effect on the weight gain on the Mexican people because of the numerous calories each item contains. Challenging is the inability to burn that large sum of calories compared to the amount of calories in a balanced diet.</a:t>
            </a:r>
          </a:p>
        </p:txBody>
      </p:sp>
    </p:spTree>
    <p:extLst>
      <p:ext uri="{BB962C8B-B14F-4D97-AF65-F5344CB8AC3E}">
        <p14:creationId xmlns:p14="http://schemas.microsoft.com/office/powerpoint/2010/main" val="2534975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4212942" y="1"/>
            <a:ext cx="4931058" cy="1938992"/>
          </a:xfrm>
          <a:prstGeom prst="rect">
            <a:avLst/>
          </a:prstGeom>
          <a:noFill/>
        </p:spPr>
        <p:txBody>
          <a:bodyPr wrap="square" rtlCol="0">
            <a:spAutoFit/>
          </a:bodyPr>
          <a:lstStyle/>
          <a:p>
            <a:pPr algn="ctr"/>
            <a:r>
              <a:rPr lang="en-US" sz="4000" b="1" dirty="0" smtClean="0">
                <a:solidFill>
                  <a:schemeClr val="bg1"/>
                </a:solidFill>
              </a:rPr>
              <a:t>GLOBAL INTERACTIONS – DIGITAL DIVIDE</a:t>
            </a:r>
            <a:endParaRPr lang="en-US" sz="4000" b="1" dirty="0">
              <a:solidFill>
                <a:schemeClr val="bg1"/>
              </a:solidFill>
            </a:endParaRPr>
          </a:p>
        </p:txBody>
      </p:sp>
    </p:spTree>
    <p:extLst>
      <p:ext uri="{BB962C8B-B14F-4D97-AF65-F5344CB8AC3E}">
        <p14:creationId xmlns:p14="http://schemas.microsoft.com/office/powerpoint/2010/main" val="3077917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212942" cy="923330"/>
          </a:xfrm>
          <a:prstGeom prst="rect">
            <a:avLst/>
          </a:prstGeom>
          <a:ln w="12700">
            <a:solidFill>
              <a:schemeClr val="tx1"/>
            </a:solidFill>
          </a:ln>
        </p:spPr>
        <p:txBody>
          <a:bodyPr wrap="square">
            <a:spAutoFit/>
          </a:bodyPr>
          <a:lstStyle/>
          <a:p>
            <a:r>
              <a:rPr lang="en-US" dirty="0"/>
              <a:t>In the past decade, UN figures show internet access nationwide has jumped from negligible to 26%. </a:t>
            </a:r>
          </a:p>
        </p:txBody>
      </p:sp>
      <p:sp>
        <p:nvSpPr>
          <p:cNvPr id="5" name="Rectangle 4"/>
          <p:cNvSpPr/>
          <p:nvPr/>
        </p:nvSpPr>
        <p:spPr>
          <a:xfrm>
            <a:off x="4797512" y="600164"/>
            <a:ext cx="4346487" cy="1477328"/>
          </a:xfrm>
          <a:prstGeom prst="rect">
            <a:avLst/>
          </a:prstGeom>
          <a:ln w="12700">
            <a:solidFill>
              <a:schemeClr val="tx1"/>
            </a:solidFill>
          </a:ln>
        </p:spPr>
        <p:txBody>
          <a:bodyPr wrap="square">
            <a:spAutoFit/>
          </a:bodyPr>
          <a:lstStyle/>
          <a:p>
            <a:r>
              <a:rPr lang="en-US" dirty="0"/>
              <a:t>A government effort to give one laptop per class faltered and was abandoned in 2006, stranding Mexico's 50 million poor – just under half the population – on the wrong side of the digital divide. </a:t>
            </a:r>
          </a:p>
        </p:txBody>
      </p:sp>
      <p:sp>
        <p:nvSpPr>
          <p:cNvPr id="6" name="Rectangle 5"/>
          <p:cNvSpPr/>
          <p:nvPr/>
        </p:nvSpPr>
        <p:spPr>
          <a:xfrm>
            <a:off x="4797512" y="2575765"/>
            <a:ext cx="4346488" cy="1477328"/>
          </a:xfrm>
          <a:prstGeom prst="rect">
            <a:avLst/>
          </a:prstGeom>
          <a:ln w="12700">
            <a:solidFill>
              <a:schemeClr val="tx1"/>
            </a:solidFill>
          </a:ln>
        </p:spPr>
        <p:txBody>
          <a:bodyPr wrap="square">
            <a:spAutoFit/>
          </a:bodyPr>
          <a:lstStyle/>
          <a:p>
            <a:r>
              <a:rPr lang="en-US" dirty="0"/>
              <a:t>Mexico, devoting over 6% of GDP to schooling, is the most generous. Even so, half of schools lack functioning bathrooms and basic teaching equipment and qualified, dedicated teachers are scarce. </a:t>
            </a:r>
          </a:p>
        </p:txBody>
      </p:sp>
      <p:sp>
        <p:nvSpPr>
          <p:cNvPr id="7" name="Rectangle 6"/>
          <p:cNvSpPr/>
          <p:nvPr/>
        </p:nvSpPr>
        <p:spPr>
          <a:xfrm>
            <a:off x="0" y="2077492"/>
            <a:ext cx="4212942" cy="1200329"/>
          </a:xfrm>
          <a:prstGeom prst="rect">
            <a:avLst/>
          </a:prstGeom>
          <a:ln w="12700">
            <a:solidFill>
              <a:schemeClr val="tx1"/>
            </a:solidFill>
          </a:ln>
        </p:spPr>
        <p:txBody>
          <a:bodyPr wrap="square">
            <a:spAutoFit/>
          </a:bodyPr>
          <a:lstStyle/>
          <a:p>
            <a:r>
              <a:rPr lang="en-US" dirty="0" smtClean="0"/>
              <a:t>TELEPHONES:  </a:t>
            </a:r>
            <a:r>
              <a:rPr lang="en-US" dirty="0"/>
              <a:t>Nationwide there is slow progress: the number of fixed lines per 100 people has inched from 12.5 to 18 in the past decade. </a:t>
            </a:r>
          </a:p>
        </p:txBody>
      </p:sp>
      <p:sp>
        <p:nvSpPr>
          <p:cNvPr id="8" name="Rectangle 7"/>
          <p:cNvSpPr/>
          <p:nvPr/>
        </p:nvSpPr>
        <p:spPr>
          <a:xfrm>
            <a:off x="0" y="4000868"/>
            <a:ext cx="4212942" cy="2308324"/>
          </a:xfrm>
          <a:prstGeom prst="rect">
            <a:avLst/>
          </a:prstGeom>
          <a:ln w="12700">
            <a:solidFill>
              <a:schemeClr val="tx1"/>
            </a:solidFill>
          </a:ln>
        </p:spPr>
        <p:txBody>
          <a:bodyPr wrap="square">
            <a:spAutoFit/>
          </a:bodyPr>
          <a:lstStyle/>
          <a:p>
            <a:r>
              <a:rPr lang="en-US" dirty="0"/>
              <a:t>The number of cellphones per 100 people, however, has soared from 14 to 77. "It took us six months to save the 600 pesos ($46) but the family finally got a cell last month," beamed Antonio </a:t>
            </a:r>
            <a:r>
              <a:rPr lang="en-US" dirty="0" err="1"/>
              <a:t>Pliego</a:t>
            </a:r>
            <a:r>
              <a:rPr lang="en-US" dirty="0"/>
              <a:t>, 49, who sells fried snacks from a stall. "It's changed our life. It's much easier now to keep in touch with relatives."</a:t>
            </a:r>
          </a:p>
        </p:txBody>
      </p:sp>
      <p:sp>
        <p:nvSpPr>
          <p:cNvPr id="9" name="Rectangle 8"/>
          <p:cNvSpPr/>
          <p:nvPr/>
        </p:nvSpPr>
        <p:spPr>
          <a:xfrm>
            <a:off x="4797511" y="4571818"/>
            <a:ext cx="4346488" cy="1754327"/>
          </a:xfrm>
          <a:prstGeom prst="rect">
            <a:avLst/>
          </a:prstGeom>
          <a:ln w="12700">
            <a:solidFill>
              <a:schemeClr val="tx1"/>
            </a:solidFill>
          </a:ln>
        </p:spPr>
        <p:txBody>
          <a:bodyPr wrap="square">
            <a:spAutoFit/>
          </a:bodyPr>
          <a:lstStyle/>
          <a:p>
            <a:r>
              <a:rPr lang="en-US" dirty="0"/>
              <a:t>At 55 cents per minute Mexico's mobile phone charges are among the region's highest. "The (telecommunications) companies are oligopolies and their prices are a deterrent to some of the poor," says Martinez-</a:t>
            </a:r>
            <a:r>
              <a:rPr lang="en-US" dirty="0" err="1"/>
              <a:t>Soliman</a:t>
            </a:r>
            <a:r>
              <a:rPr lang="en-US" dirty="0"/>
              <a:t>. </a:t>
            </a:r>
          </a:p>
        </p:txBody>
      </p:sp>
    </p:spTree>
    <p:extLst>
      <p:ext uri="{BB962C8B-B14F-4D97-AF65-F5344CB8AC3E}">
        <p14:creationId xmlns:p14="http://schemas.microsoft.com/office/powerpoint/2010/main" val="2006033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72876"/>
            <a:ext cx="4572000" cy="923330"/>
          </a:xfrm>
          <a:prstGeom prst="rect">
            <a:avLst/>
          </a:prstGeom>
          <a:ln w="12700">
            <a:solidFill>
              <a:schemeClr val="tx1"/>
            </a:solidFill>
          </a:ln>
        </p:spPr>
        <p:txBody>
          <a:bodyPr>
            <a:spAutoFit/>
          </a:bodyPr>
          <a:lstStyle/>
          <a:p>
            <a:r>
              <a:rPr lang="en-GB" dirty="0"/>
              <a:t>Illegal Mexican immigrants have long met a significant portion of the demand for cheap labour in the United States. </a:t>
            </a:r>
            <a:endParaRPr lang="en-US" dirty="0"/>
          </a:p>
        </p:txBody>
      </p:sp>
      <p:sp>
        <p:nvSpPr>
          <p:cNvPr id="5" name="Rectangle 4"/>
          <p:cNvSpPr/>
          <p:nvPr/>
        </p:nvSpPr>
        <p:spPr>
          <a:xfrm>
            <a:off x="4751168" y="80659"/>
            <a:ext cx="4216986" cy="646331"/>
          </a:xfrm>
          <a:prstGeom prst="rect">
            <a:avLst/>
          </a:prstGeom>
          <a:ln w="12700">
            <a:solidFill>
              <a:schemeClr val="tx1"/>
            </a:solidFill>
          </a:ln>
        </p:spPr>
        <p:txBody>
          <a:bodyPr wrap="square">
            <a:spAutoFit/>
          </a:bodyPr>
          <a:lstStyle/>
          <a:p>
            <a:r>
              <a:rPr lang="en-GB" dirty="0"/>
              <a:t>There are more </a:t>
            </a:r>
            <a:r>
              <a:rPr lang="en-GB" dirty="0" err="1"/>
              <a:t>Zacatecans</a:t>
            </a:r>
            <a:r>
              <a:rPr lang="en-GB" dirty="0"/>
              <a:t> now living in Los Angeles than in the city of Zacatecas. </a:t>
            </a:r>
            <a:endParaRPr lang="en-US" dirty="0"/>
          </a:p>
        </p:txBody>
      </p:sp>
      <p:sp>
        <p:nvSpPr>
          <p:cNvPr id="6" name="Rectangle 5"/>
          <p:cNvSpPr/>
          <p:nvPr/>
        </p:nvSpPr>
        <p:spPr>
          <a:xfrm>
            <a:off x="0" y="1208874"/>
            <a:ext cx="4572000" cy="923330"/>
          </a:xfrm>
          <a:prstGeom prst="rect">
            <a:avLst/>
          </a:prstGeom>
          <a:ln w="12700">
            <a:solidFill>
              <a:schemeClr val="tx1"/>
            </a:solidFill>
          </a:ln>
        </p:spPr>
        <p:txBody>
          <a:bodyPr>
            <a:spAutoFit/>
          </a:bodyPr>
          <a:lstStyle/>
          <a:p>
            <a:r>
              <a:rPr lang="en-GB" dirty="0"/>
              <a:t>Money sent back to Mexico by the immigrants is money that is lost from the American Economy. In 2003 $13bn was sent to Mexico. </a:t>
            </a:r>
            <a:endParaRPr lang="en-US" dirty="0"/>
          </a:p>
        </p:txBody>
      </p:sp>
      <p:sp>
        <p:nvSpPr>
          <p:cNvPr id="8" name="Rectangle 7"/>
          <p:cNvSpPr/>
          <p:nvPr/>
        </p:nvSpPr>
        <p:spPr>
          <a:xfrm>
            <a:off x="0" y="2356452"/>
            <a:ext cx="4572000" cy="1754327"/>
          </a:xfrm>
          <a:prstGeom prst="rect">
            <a:avLst/>
          </a:prstGeom>
          <a:ln w="12700">
            <a:solidFill>
              <a:schemeClr val="tx1"/>
            </a:solidFill>
          </a:ln>
        </p:spPr>
        <p:txBody>
          <a:bodyPr>
            <a:spAutoFit/>
          </a:bodyPr>
          <a:lstStyle/>
          <a:p>
            <a:r>
              <a:rPr lang="en-GB" dirty="0"/>
              <a:t>In </a:t>
            </a:r>
            <a:r>
              <a:rPr lang="en-GB" dirty="0" err="1"/>
              <a:t>Axochiapan</a:t>
            </a:r>
            <a:r>
              <a:rPr lang="en-GB" dirty="0"/>
              <a:t>, the lure of American money has created a town where fathers and husbands are absent for years on end, women are left alone to raise the children, and the community is growing increasingly dependent on money made elsewhere.</a:t>
            </a:r>
            <a:r>
              <a:rPr lang="en-US" dirty="0"/>
              <a:t> </a:t>
            </a:r>
          </a:p>
        </p:txBody>
      </p:sp>
      <p:sp>
        <p:nvSpPr>
          <p:cNvPr id="9" name="Rectangle 8"/>
          <p:cNvSpPr/>
          <p:nvPr/>
        </p:nvSpPr>
        <p:spPr>
          <a:xfrm>
            <a:off x="4751168" y="928415"/>
            <a:ext cx="4216986" cy="1200329"/>
          </a:xfrm>
          <a:prstGeom prst="rect">
            <a:avLst/>
          </a:prstGeom>
          <a:ln w="12700">
            <a:solidFill>
              <a:schemeClr val="tx1"/>
            </a:solidFill>
          </a:ln>
        </p:spPr>
        <p:txBody>
          <a:bodyPr wrap="square">
            <a:spAutoFit/>
          </a:bodyPr>
          <a:lstStyle/>
          <a:p>
            <a:r>
              <a:rPr lang="en-GB" dirty="0"/>
              <a:t>Remittances from Mexicans in the US have become one of Mexico's most important sources of income - second only to oil and surpassing the traditional tourism industry. </a:t>
            </a:r>
            <a:endParaRPr lang="en-US" dirty="0"/>
          </a:p>
        </p:txBody>
      </p:sp>
      <p:sp>
        <p:nvSpPr>
          <p:cNvPr id="10" name="Rectangle 9"/>
          <p:cNvSpPr/>
          <p:nvPr/>
        </p:nvSpPr>
        <p:spPr>
          <a:xfrm>
            <a:off x="0" y="4306164"/>
            <a:ext cx="4572000" cy="1754327"/>
          </a:xfrm>
          <a:prstGeom prst="rect">
            <a:avLst/>
          </a:prstGeom>
          <a:ln w="12700">
            <a:solidFill>
              <a:schemeClr val="tx1"/>
            </a:solidFill>
          </a:ln>
        </p:spPr>
        <p:txBody>
          <a:bodyPr>
            <a:spAutoFit/>
          </a:bodyPr>
          <a:lstStyle/>
          <a:p>
            <a:r>
              <a:rPr lang="en-GB" dirty="0"/>
              <a:t>In the village of </a:t>
            </a:r>
            <a:r>
              <a:rPr lang="en-GB" dirty="0" err="1"/>
              <a:t>Jomulquillo</a:t>
            </a:r>
            <a:r>
              <a:rPr lang="en-GB" dirty="0"/>
              <a:t>, One of the few locals remaining there says that at the moment there are 80 people living in the village - 300 live in Los Angeles. With the empty houses, the closed windows and locked doors, this feels like a ghost town. </a:t>
            </a:r>
            <a:endParaRPr lang="en-US" dirty="0"/>
          </a:p>
        </p:txBody>
      </p:sp>
      <p:sp>
        <p:nvSpPr>
          <p:cNvPr id="11" name="Rectangle 10"/>
          <p:cNvSpPr/>
          <p:nvPr/>
        </p:nvSpPr>
        <p:spPr>
          <a:xfrm>
            <a:off x="4751168" y="2356452"/>
            <a:ext cx="4216986" cy="1200329"/>
          </a:xfrm>
          <a:prstGeom prst="rect">
            <a:avLst/>
          </a:prstGeom>
          <a:ln w="12700">
            <a:solidFill>
              <a:schemeClr val="tx1"/>
            </a:solidFill>
          </a:ln>
        </p:spPr>
        <p:txBody>
          <a:bodyPr wrap="square">
            <a:spAutoFit/>
          </a:bodyPr>
          <a:lstStyle/>
          <a:p>
            <a:r>
              <a:rPr lang="en-GB" dirty="0"/>
              <a:t>The average weekly wage in parts of Mexico is about 600 pesos, or $60. That's about one-sixth of what most immigrants can make in the States. </a:t>
            </a:r>
            <a:endParaRPr lang="en-US" dirty="0"/>
          </a:p>
        </p:txBody>
      </p:sp>
      <p:sp>
        <p:nvSpPr>
          <p:cNvPr id="12" name="Rectangle 11"/>
          <p:cNvSpPr/>
          <p:nvPr/>
        </p:nvSpPr>
        <p:spPr>
          <a:xfrm>
            <a:off x="4751168" y="3649114"/>
            <a:ext cx="4216986" cy="923330"/>
          </a:xfrm>
          <a:prstGeom prst="rect">
            <a:avLst/>
          </a:prstGeom>
          <a:ln w="12700">
            <a:solidFill>
              <a:schemeClr val="tx1"/>
            </a:solidFill>
          </a:ln>
        </p:spPr>
        <p:txBody>
          <a:bodyPr wrap="square">
            <a:spAutoFit/>
          </a:bodyPr>
          <a:lstStyle/>
          <a:p>
            <a:r>
              <a:rPr lang="en-GB" dirty="0"/>
              <a:t>Women now outnumber men in rural areas and the women have problems finding suitable marriage partners. </a:t>
            </a:r>
            <a:endParaRPr lang="en-US" dirty="0"/>
          </a:p>
        </p:txBody>
      </p:sp>
      <p:sp>
        <p:nvSpPr>
          <p:cNvPr id="13" name="Rectangle 12"/>
          <p:cNvSpPr/>
          <p:nvPr/>
        </p:nvSpPr>
        <p:spPr>
          <a:xfrm>
            <a:off x="4751168" y="4764874"/>
            <a:ext cx="4216986" cy="1200329"/>
          </a:xfrm>
          <a:prstGeom prst="rect">
            <a:avLst/>
          </a:prstGeom>
          <a:ln w="12700">
            <a:solidFill>
              <a:schemeClr val="tx1"/>
            </a:solidFill>
          </a:ln>
        </p:spPr>
        <p:txBody>
          <a:bodyPr wrap="square">
            <a:spAutoFit/>
          </a:bodyPr>
          <a:lstStyle/>
          <a:p>
            <a:r>
              <a:rPr lang="en-GB" dirty="0"/>
              <a:t>Critics argue that dependence on remittances can impair local initiative and create no incentives for people to move forward. </a:t>
            </a:r>
            <a:endParaRPr lang="en-US" dirty="0"/>
          </a:p>
        </p:txBody>
      </p:sp>
    </p:spTree>
    <p:extLst>
      <p:ext uri="{BB962C8B-B14F-4D97-AF65-F5344CB8AC3E}">
        <p14:creationId xmlns:p14="http://schemas.microsoft.com/office/powerpoint/2010/main" val="497507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9134237" cy="6858000"/>
          </a:xfrm>
          <a:prstGeom prst="rect">
            <a:avLst/>
          </a:prstGeom>
        </p:spPr>
      </p:pic>
      <p:sp>
        <p:nvSpPr>
          <p:cNvPr id="5" name="TextBox 4"/>
          <p:cNvSpPr txBox="1"/>
          <p:nvPr/>
        </p:nvSpPr>
        <p:spPr>
          <a:xfrm>
            <a:off x="0" y="0"/>
            <a:ext cx="8758446" cy="1446550"/>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GLOBAL INTERACTIONS - DIASPORA</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14063022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0" y="39752"/>
            <a:ext cx="4572000" cy="2308324"/>
          </a:xfrm>
          <a:prstGeom prst="rect">
            <a:avLst/>
          </a:prstGeom>
          <a:ln w="12700">
            <a:solidFill>
              <a:schemeClr val="tx1"/>
            </a:solidFill>
          </a:ln>
        </p:spPr>
        <p:txBody>
          <a:bodyPr>
            <a:spAutoFit/>
          </a:bodyPr>
          <a:lstStyle/>
          <a:p>
            <a:r>
              <a:rPr lang="en-US" dirty="0"/>
              <a:t>The growing number of Hispanics in the USA has meant that Hispanics are now looking to have a greater say in politics. This has led to the formation of the Tequila Party , a nonpartisan movement launched on 5 May (</a:t>
            </a:r>
            <a:r>
              <a:rPr lang="en-US" dirty="0" err="1"/>
              <a:t>Cinco</a:t>
            </a:r>
            <a:r>
              <a:rPr lang="en-US" dirty="0"/>
              <a:t> de Mayo) 2011. Their first political rally, a call to “get out and vote”, accompanied by mariachis, was held in Tucson, Arizona.</a:t>
            </a:r>
          </a:p>
        </p:txBody>
      </p:sp>
      <p:sp>
        <p:nvSpPr>
          <p:cNvPr id="5" name="TextBox 4"/>
          <p:cNvSpPr txBox="1"/>
          <p:nvPr/>
        </p:nvSpPr>
        <p:spPr>
          <a:xfrm>
            <a:off x="136770" y="29645"/>
            <a:ext cx="4239845" cy="2031325"/>
          </a:xfrm>
          <a:prstGeom prst="rect">
            <a:avLst/>
          </a:prstGeom>
          <a:noFill/>
          <a:ln w="12700">
            <a:solidFill>
              <a:schemeClr val="tx1"/>
            </a:solidFill>
          </a:ln>
        </p:spPr>
        <p:txBody>
          <a:bodyPr wrap="square" rtlCol="0">
            <a:spAutoFit/>
          </a:bodyPr>
          <a:lstStyle/>
          <a:p>
            <a:r>
              <a:rPr lang="en-US" dirty="0"/>
              <a:t>Hispanics in the USA lag behind the rest of the population in terms of education. For example, only 9% of Mexicans in the USA aged 25 and over have at least a  Bachelor’s degree, compared with 13% of all Hispanics in the USA and over 20% for the US population as a whole.</a:t>
            </a:r>
          </a:p>
        </p:txBody>
      </p:sp>
      <p:sp>
        <p:nvSpPr>
          <p:cNvPr id="7" name="Rectangle 6"/>
          <p:cNvSpPr/>
          <p:nvPr/>
        </p:nvSpPr>
        <p:spPr>
          <a:xfrm>
            <a:off x="4572000" y="2500924"/>
            <a:ext cx="4415692" cy="1200329"/>
          </a:xfrm>
          <a:prstGeom prst="rect">
            <a:avLst/>
          </a:prstGeom>
          <a:ln w="12700">
            <a:solidFill>
              <a:schemeClr val="tx1"/>
            </a:solidFill>
          </a:ln>
        </p:spPr>
        <p:txBody>
          <a:bodyPr wrap="square">
            <a:spAutoFit/>
          </a:bodyPr>
          <a:lstStyle/>
          <a:p>
            <a:r>
              <a:rPr lang="en-US" dirty="0"/>
              <a:t>where the average personal earnings for Mexicans in the USA aged 16 and over was $20,000 in 2009, compared to $28.900 for the US population as a whole.</a:t>
            </a:r>
          </a:p>
        </p:txBody>
      </p:sp>
      <p:sp>
        <p:nvSpPr>
          <p:cNvPr id="8" name="Rectangle 7"/>
          <p:cNvSpPr/>
          <p:nvPr/>
        </p:nvSpPr>
        <p:spPr>
          <a:xfrm>
            <a:off x="136770" y="2289630"/>
            <a:ext cx="4239845" cy="1754327"/>
          </a:xfrm>
          <a:prstGeom prst="rect">
            <a:avLst/>
          </a:prstGeom>
          <a:ln w="12700">
            <a:solidFill>
              <a:schemeClr val="tx1"/>
            </a:solidFill>
          </a:ln>
        </p:spPr>
        <p:txBody>
          <a:bodyPr wrap="square">
            <a:spAutoFit/>
          </a:bodyPr>
          <a:lstStyle/>
          <a:p>
            <a:r>
              <a:rPr lang="en-US" dirty="0"/>
              <a:t>Mexicans are the dominant Hispanic group in many major metropolitan areas, from Los Angeles to Chicago, and San Antonio to Atlanta, with some exceptions in the East, including Miami (Cubans) and New York (Puerto Ricans).</a:t>
            </a:r>
          </a:p>
        </p:txBody>
      </p:sp>
      <p:sp>
        <p:nvSpPr>
          <p:cNvPr id="9" name="Rectangle 8"/>
          <p:cNvSpPr/>
          <p:nvPr/>
        </p:nvSpPr>
        <p:spPr>
          <a:xfrm>
            <a:off x="136770" y="4154942"/>
            <a:ext cx="4220307" cy="2585323"/>
          </a:xfrm>
          <a:prstGeom prst="rect">
            <a:avLst/>
          </a:prstGeom>
          <a:ln w="12700">
            <a:solidFill>
              <a:schemeClr val="tx1"/>
            </a:solidFill>
          </a:ln>
        </p:spPr>
        <p:txBody>
          <a:bodyPr wrap="square">
            <a:spAutoFit/>
          </a:bodyPr>
          <a:lstStyle/>
          <a:p>
            <a:r>
              <a:rPr lang="en-US" dirty="0"/>
              <a:t>diplomats regularly meet with Mexican American leaders and, what is more controversial, encourage Mexican Americans to access social services funded by U.S. taxpayers. Acting more cautiously, Mexico has not encouraged its diaspora to lobby on behalf of the country’s foreign policy goals, fearing a nationalist backlash within the United States.</a:t>
            </a:r>
          </a:p>
        </p:txBody>
      </p:sp>
      <p:sp>
        <p:nvSpPr>
          <p:cNvPr id="10" name="Rectangle 9"/>
          <p:cNvSpPr/>
          <p:nvPr/>
        </p:nvSpPr>
        <p:spPr>
          <a:xfrm>
            <a:off x="4572000" y="3888767"/>
            <a:ext cx="4415692" cy="2585323"/>
          </a:xfrm>
          <a:prstGeom prst="rect">
            <a:avLst/>
          </a:prstGeom>
          <a:ln w="12700">
            <a:solidFill>
              <a:schemeClr val="tx1"/>
            </a:solidFill>
          </a:ln>
        </p:spPr>
        <p:txBody>
          <a:bodyPr wrap="square">
            <a:spAutoFit/>
          </a:bodyPr>
          <a:lstStyle/>
          <a:p>
            <a:r>
              <a:rPr lang="en-US" dirty="0"/>
              <a:t>the children and grandchildren of Mexican immigrants were able to make close ties with their extended families in Mexico, since United States shares a 2,000 mile border with Mexico. Many had the opportunity to visit Mexico on a relatively frequent basis. As a result, many Mexicans were able to maintain a strong Mexican culture, language, and relationship with others.</a:t>
            </a:r>
          </a:p>
        </p:txBody>
      </p:sp>
    </p:spTree>
    <p:extLst>
      <p:ext uri="{BB962C8B-B14F-4D97-AF65-F5344CB8AC3E}">
        <p14:creationId xmlns:p14="http://schemas.microsoft.com/office/powerpoint/2010/main" val="303804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9134237" cy="6858000"/>
          </a:xfrm>
          <a:prstGeom prst="rect">
            <a:avLst/>
          </a:prstGeom>
        </p:spPr>
      </p:pic>
      <p:sp>
        <p:nvSpPr>
          <p:cNvPr id="5" name="TextBox 4"/>
          <p:cNvSpPr txBox="1"/>
          <p:nvPr/>
        </p:nvSpPr>
        <p:spPr>
          <a:xfrm>
            <a:off x="0" y="0"/>
            <a:ext cx="8758446" cy="2123658"/>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rPr>
              <a:t>GLOBAL INTERACTIONS – FINANCIAL FLOWS REMITTANCES</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Helvetica"/>
              <a:cs typeface="Helvetica"/>
            </a:endParaRPr>
          </a:p>
        </p:txBody>
      </p:sp>
    </p:spTree>
    <p:extLst>
      <p:ext uri="{BB962C8B-B14F-4D97-AF65-F5344CB8AC3E}">
        <p14:creationId xmlns:p14="http://schemas.microsoft.com/office/powerpoint/2010/main" val="305731242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539" y="192873"/>
            <a:ext cx="4572000" cy="923330"/>
          </a:xfrm>
          <a:prstGeom prst="rect">
            <a:avLst/>
          </a:prstGeom>
          <a:ln w="12700">
            <a:solidFill>
              <a:schemeClr val="tx1"/>
            </a:solidFill>
          </a:ln>
        </p:spPr>
        <p:txBody>
          <a:bodyPr>
            <a:spAutoFit/>
          </a:bodyPr>
          <a:lstStyle/>
          <a:p>
            <a:r>
              <a:rPr lang="en-GB" dirty="0"/>
              <a:t>Money sent back to Mexico by the immigrants is money that is lost from the American Economy. In 2003 $13bn was sent to Mexico. </a:t>
            </a:r>
            <a:endParaRPr lang="en-US" dirty="0"/>
          </a:p>
        </p:txBody>
      </p:sp>
      <p:sp>
        <p:nvSpPr>
          <p:cNvPr id="5" name="Rectangle 4"/>
          <p:cNvSpPr/>
          <p:nvPr/>
        </p:nvSpPr>
        <p:spPr>
          <a:xfrm>
            <a:off x="4278923" y="1227462"/>
            <a:ext cx="4572000" cy="1477328"/>
          </a:xfrm>
          <a:prstGeom prst="rect">
            <a:avLst/>
          </a:prstGeom>
          <a:ln w="12700">
            <a:solidFill>
              <a:schemeClr val="tx1"/>
            </a:solidFill>
          </a:ln>
        </p:spPr>
        <p:txBody>
          <a:bodyPr>
            <a:spAutoFit/>
          </a:bodyPr>
          <a:lstStyle/>
          <a:p>
            <a:r>
              <a:rPr lang="en-GB" dirty="0"/>
              <a:t>Despite the relative stagnation of the US economy, the flow of money keeps growing, according to recent data. In 2003 it increased by 35% - the total amount sent that year to Mexico was more than $13bn. </a:t>
            </a:r>
            <a:endParaRPr lang="en-US" dirty="0"/>
          </a:p>
        </p:txBody>
      </p:sp>
      <p:sp>
        <p:nvSpPr>
          <p:cNvPr id="6" name="Rectangle 5"/>
          <p:cNvSpPr/>
          <p:nvPr/>
        </p:nvSpPr>
        <p:spPr>
          <a:xfrm>
            <a:off x="273539" y="3051461"/>
            <a:ext cx="4572000" cy="923330"/>
          </a:xfrm>
          <a:prstGeom prst="rect">
            <a:avLst/>
          </a:prstGeom>
          <a:ln w="12700">
            <a:solidFill>
              <a:schemeClr val="tx1"/>
            </a:solidFill>
          </a:ln>
        </p:spPr>
        <p:txBody>
          <a:bodyPr>
            <a:spAutoFit/>
          </a:bodyPr>
          <a:lstStyle/>
          <a:p>
            <a:r>
              <a:rPr lang="en-GB" dirty="0"/>
              <a:t>Critics argue that dependence on remittances can impair local initiative and create no incentives for people to move forward. </a:t>
            </a:r>
            <a:endParaRPr lang="en-US" dirty="0"/>
          </a:p>
        </p:txBody>
      </p:sp>
      <p:sp>
        <p:nvSpPr>
          <p:cNvPr id="7" name="Rectangle 6"/>
          <p:cNvSpPr/>
          <p:nvPr/>
        </p:nvSpPr>
        <p:spPr>
          <a:xfrm>
            <a:off x="4278923" y="4202055"/>
            <a:ext cx="4572000" cy="1200329"/>
          </a:xfrm>
          <a:prstGeom prst="rect">
            <a:avLst/>
          </a:prstGeom>
          <a:ln w="12700">
            <a:solidFill>
              <a:schemeClr val="tx1"/>
            </a:solidFill>
          </a:ln>
        </p:spPr>
        <p:txBody>
          <a:bodyPr>
            <a:spAutoFit/>
          </a:bodyPr>
          <a:lstStyle/>
          <a:p>
            <a:r>
              <a:rPr lang="en-GB" dirty="0"/>
              <a:t>Remittances from Mexicans in the US have become one of Mexico's most important sources of income - second only to oil and surpassing the traditional tourism industry. </a:t>
            </a:r>
            <a:endParaRPr lang="en-US" dirty="0"/>
          </a:p>
        </p:txBody>
      </p:sp>
    </p:spTree>
    <p:extLst>
      <p:ext uri="{BB962C8B-B14F-4D97-AF65-F5344CB8AC3E}">
        <p14:creationId xmlns:p14="http://schemas.microsoft.com/office/powerpoint/2010/main" val="3793099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0"/>
            <a:ext cx="9144000" cy="1446550"/>
          </a:xfrm>
          <a:prstGeom prst="rect">
            <a:avLst/>
          </a:prstGeom>
          <a:noFill/>
        </p:spPr>
        <p:txBody>
          <a:bodyPr wrap="square" rtlCol="0">
            <a:spAutoFit/>
          </a:bodyPr>
          <a:lstStyle/>
          <a:p>
            <a:pPr algn="ctr"/>
            <a:r>
              <a:rPr lang="en-US" sz="4400" b="1" dirty="0" smtClean="0">
                <a:solidFill>
                  <a:srgbClr val="FFFFFF"/>
                </a:solidFill>
                <a:latin typeface="Helvetica"/>
                <a:cs typeface="Helvetica"/>
              </a:rPr>
              <a:t>WEALTH &amp; DISPARITIES - NAFTA &amp; TRADE</a:t>
            </a:r>
            <a:endParaRPr lang="en-US" sz="4400" b="1" dirty="0">
              <a:solidFill>
                <a:srgbClr val="FFFFFF"/>
              </a:solidFill>
              <a:latin typeface="Helvetica"/>
              <a:cs typeface="Helvetica"/>
            </a:endParaRPr>
          </a:p>
        </p:txBody>
      </p:sp>
    </p:spTree>
    <p:extLst>
      <p:ext uri="{BB962C8B-B14F-4D97-AF65-F5344CB8AC3E}">
        <p14:creationId xmlns:p14="http://schemas.microsoft.com/office/powerpoint/2010/main" val="325363171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1605"/>
            <a:ext cx="4572000" cy="2031325"/>
          </a:xfrm>
          <a:prstGeom prst="rect">
            <a:avLst/>
          </a:prstGeom>
          <a:ln w="12700">
            <a:solidFill>
              <a:schemeClr val="tx1"/>
            </a:solidFill>
          </a:ln>
        </p:spPr>
        <p:txBody>
          <a:bodyPr>
            <a:spAutoFit/>
          </a:bodyPr>
          <a:lstStyle/>
          <a:p>
            <a:r>
              <a:rPr lang="en-US" dirty="0"/>
              <a:t>The goal of NAFTA was to eliminate barriers to trade and investment between the US, Canada and Mexico. The implementation of NAFTA on January 1, 1994 brought the immediate elimination of tariffs on more than one-half of Mexico's exports to the U.S. and more than one-third of U.S. exports to </a:t>
            </a:r>
            <a:r>
              <a:rPr lang="en-US" dirty="0" smtClean="0"/>
              <a:t>Mexico</a:t>
            </a:r>
            <a:endParaRPr lang="en-US" dirty="0"/>
          </a:p>
        </p:txBody>
      </p:sp>
      <p:sp>
        <p:nvSpPr>
          <p:cNvPr id="8" name="Rectangle 7"/>
          <p:cNvSpPr/>
          <p:nvPr/>
        </p:nvSpPr>
        <p:spPr>
          <a:xfrm>
            <a:off x="0" y="3694204"/>
            <a:ext cx="4572000" cy="1200329"/>
          </a:xfrm>
          <a:prstGeom prst="rect">
            <a:avLst/>
          </a:prstGeom>
          <a:ln w="12700">
            <a:solidFill>
              <a:schemeClr val="tx1"/>
            </a:solidFill>
          </a:ln>
        </p:spPr>
        <p:txBody>
          <a:bodyPr wrap="square">
            <a:spAutoFit/>
          </a:bodyPr>
          <a:lstStyle/>
          <a:p>
            <a:r>
              <a:rPr lang="en-US" dirty="0"/>
              <a:t>The most serious overall increases in pollution </a:t>
            </a:r>
            <a:r>
              <a:rPr lang="en-US" dirty="0" smtClean="0"/>
              <a:t>were </a:t>
            </a:r>
            <a:r>
              <a:rPr lang="en-US" dirty="0"/>
              <a:t>found in the base metals sector, the </a:t>
            </a:r>
            <a:r>
              <a:rPr lang="en-US" dirty="0" smtClean="0"/>
              <a:t>petroleum </a:t>
            </a:r>
            <a:r>
              <a:rPr lang="en-US" dirty="0"/>
              <a:t>sector, and the transportation equipment sector </a:t>
            </a:r>
          </a:p>
        </p:txBody>
      </p:sp>
      <p:sp>
        <p:nvSpPr>
          <p:cNvPr id="2" name="Rectangle 1"/>
          <p:cNvSpPr/>
          <p:nvPr/>
        </p:nvSpPr>
        <p:spPr>
          <a:xfrm>
            <a:off x="0" y="2272263"/>
            <a:ext cx="4572000" cy="1200329"/>
          </a:xfrm>
          <a:prstGeom prst="rect">
            <a:avLst/>
          </a:prstGeom>
          <a:ln w="12700">
            <a:solidFill>
              <a:schemeClr val="tx1"/>
            </a:solidFill>
          </a:ln>
        </p:spPr>
        <p:txBody>
          <a:bodyPr>
            <a:spAutoFit/>
          </a:bodyPr>
          <a:lstStyle/>
          <a:p>
            <a:r>
              <a:rPr lang="en-US" dirty="0"/>
              <a:t>Some have suggested that in order to fully benefit from the agreement, Mexico must invest more in education and promote innovation in infrastructure and agriculture.</a:t>
            </a:r>
          </a:p>
        </p:txBody>
      </p:sp>
      <p:sp>
        <p:nvSpPr>
          <p:cNvPr id="3" name="Rectangle 2"/>
          <p:cNvSpPr/>
          <p:nvPr/>
        </p:nvSpPr>
        <p:spPr>
          <a:xfrm>
            <a:off x="4572000" y="43672"/>
            <a:ext cx="4572000" cy="3416320"/>
          </a:xfrm>
          <a:prstGeom prst="rect">
            <a:avLst/>
          </a:prstGeom>
          <a:ln w="12700">
            <a:solidFill>
              <a:schemeClr val="tx1"/>
            </a:solidFill>
          </a:ln>
        </p:spPr>
        <p:txBody>
          <a:bodyPr wrap="square">
            <a:spAutoFit/>
          </a:bodyPr>
          <a:lstStyle/>
          <a:p>
            <a:r>
              <a:rPr lang="en-US" dirty="0"/>
              <a:t>Maquiladoras (Mexican factories that take in imported raw materials and produce goods for export) have become the landmark of trade in Mexico. These are plants that moved to this region from the United </a:t>
            </a:r>
            <a:r>
              <a:rPr lang="en-US" dirty="0" smtClean="0"/>
              <a:t>States. </a:t>
            </a:r>
            <a:r>
              <a:rPr lang="en-US" dirty="0" err="1" smtClean="0"/>
              <a:t>Hufbauer's</a:t>
            </a:r>
            <a:r>
              <a:rPr lang="en-US" dirty="0" smtClean="0"/>
              <a:t> </a:t>
            </a:r>
            <a:r>
              <a:rPr lang="en-US" dirty="0"/>
              <a:t>(2005) book shows that income in the maquiladora sector has increased 15.5% since the implementation of NAFTA in </a:t>
            </a:r>
            <a:r>
              <a:rPr lang="en-US" dirty="0" smtClean="0"/>
              <a:t>1994. </a:t>
            </a:r>
            <a:r>
              <a:rPr lang="en-US" dirty="0"/>
              <a:t>This has allowed for the rapid growth of non-border metropolitan areas, such as Toluca, León and Puebla; all three larger in population than Tijuana, Ciudad </a:t>
            </a:r>
            <a:r>
              <a:rPr lang="en-US" dirty="0" err="1"/>
              <a:t>Juárez</a:t>
            </a:r>
            <a:r>
              <a:rPr lang="en-US" dirty="0"/>
              <a:t>, and Reynosa.</a:t>
            </a:r>
          </a:p>
        </p:txBody>
      </p:sp>
      <p:sp>
        <p:nvSpPr>
          <p:cNvPr id="11" name="Rectangle 10"/>
          <p:cNvSpPr/>
          <p:nvPr/>
        </p:nvSpPr>
        <p:spPr>
          <a:xfrm>
            <a:off x="4572000" y="3472592"/>
            <a:ext cx="4572000" cy="3416320"/>
          </a:xfrm>
          <a:prstGeom prst="rect">
            <a:avLst/>
          </a:prstGeom>
          <a:ln w="12700">
            <a:solidFill>
              <a:schemeClr val="tx1"/>
            </a:solidFill>
          </a:ln>
        </p:spPr>
        <p:txBody>
          <a:bodyPr>
            <a:spAutoFit/>
          </a:bodyPr>
          <a:lstStyle/>
          <a:p>
            <a:r>
              <a:rPr lang="en-US" dirty="0"/>
              <a:t>Production of corn in Mexico has increased since NAFTA's implementation. However, internal corn demand has increased beyond Mexico's sufficiency, and imports have become necessary, far beyond the quotas Mexico had originally negotiated</a:t>
            </a:r>
            <a:r>
              <a:rPr lang="en-US" dirty="0" smtClean="0"/>
              <a:t>. </a:t>
            </a:r>
            <a:r>
              <a:rPr lang="en-US" dirty="0" err="1"/>
              <a:t>Zahniser</a:t>
            </a:r>
            <a:r>
              <a:rPr lang="en-US" dirty="0"/>
              <a:t> &amp; Coyle have also pointed out that corn prices in Mexico, adjusted for international prices, have drastically decreased, yet through a program of subsidies expanded by former president Vicente Fox, production has remained stable since 2000.</a:t>
            </a:r>
          </a:p>
        </p:txBody>
      </p:sp>
      <p:sp>
        <p:nvSpPr>
          <p:cNvPr id="12" name="Rectangle 11"/>
          <p:cNvSpPr/>
          <p:nvPr/>
        </p:nvSpPr>
        <p:spPr>
          <a:xfrm>
            <a:off x="0" y="5103673"/>
            <a:ext cx="4572000" cy="1754327"/>
          </a:xfrm>
          <a:prstGeom prst="rect">
            <a:avLst/>
          </a:prstGeom>
          <a:ln w="12700">
            <a:solidFill>
              <a:schemeClr val="tx1"/>
            </a:solidFill>
          </a:ln>
        </p:spPr>
        <p:txBody>
          <a:bodyPr>
            <a:spAutoFit/>
          </a:bodyPr>
          <a:lstStyle/>
          <a:p>
            <a:r>
              <a:rPr lang="en-US" dirty="0"/>
              <a:t>Unfortunately, many of the same rural people who would have been likely to produce higher-margin value-added products in Mexico have instead emigrated. The rise in corn prices due to increased ethanol demand may improve the situation of corn farmers in Mexico</a:t>
            </a:r>
          </a:p>
        </p:txBody>
      </p:sp>
    </p:spTree>
    <p:extLst>
      <p:ext uri="{BB962C8B-B14F-4D97-AF65-F5344CB8AC3E}">
        <p14:creationId xmlns:p14="http://schemas.microsoft.com/office/powerpoint/2010/main" val="32651908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1010</TotalTime>
  <Words>4126</Words>
  <Application>Microsoft Macintosh PowerPoint</Application>
  <PresentationFormat>On-screen Show (4:3)</PresentationFormat>
  <Paragraphs>105</Paragraphs>
  <Slides>28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 Randay</dc:creator>
  <cp:lastModifiedBy>Philip Randay</cp:lastModifiedBy>
  <cp:revision>31</cp:revision>
  <dcterms:created xsi:type="dcterms:W3CDTF">2013-04-10T02:51:33Z</dcterms:created>
  <dcterms:modified xsi:type="dcterms:W3CDTF">2013-05-13T20:04:33Z</dcterms:modified>
</cp:coreProperties>
</file>