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56" r:id="rId2"/>
    <p:sldId id="262" r:id="rId3"/>
    <p:sldId id="260" r:id="rId4"/>
    <p:sldId id="259" r:id="rId5"/>
    <p:sldId id="271" r:id="rId6"/>
    <p:sldId id="269" r:id="rId7"/>
    <p:sldId id="270" r:id="rId8"/>
    <p:sldId id="272" r:id="rId9"/>
    <p:sldId id="273" r:id="rId10"/>
    <p:sldId id="274" r:id="rId11"/>
    <p:sldId id="275" r:id="rId12"/>
    <p:sldId id="257" r:id="rId13"/>
    <p:sldId id="258" r:id="rId14"/>
    <p:sldId id="264" r:id="rId15"/>
    <p:sldId id="277" r:id="rId16"/>
    <p:sldId id="263" r:id="rId17"/>
    <p:sldId id="276" r:id="rId18"/>
    <p:sldId id="265" r:id="rId19"/>
    <p:sldId id="266" r:id="rId20"/>
    <p:sldId id="267" r:id="rId21"/>
    <p:sldId id="268" r:id="rId22"/>
    <p:sldId id="261"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4" d="100"/>
          <a:sy n="54" d="100"/>
        </p:scale>
        <p:origin x="-105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8BEDEB-3F69-314E-849A-3467FC4F751D}" type="datetimeFigureOut">
              <a:rPr lang="en-US" smtClean="0"/>
              <a:t>8/19/11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06B013-AC78-5D4A-8F9B-EFBA519FAFB6}" type="slidenum">
              <a:rPr lang="en-US" smtClean="0"/>
              <a:t>‹#›</a:t>
            </a:fld>
            <a:endParaRPr lang="en-US"/>
          </a:p>
        </p:txBody>
      </p:sp>
    </p:spTree>
    <p:extLst>
      <p:ext uri="{BB962C8B-B14F-4D97-AF65-F5344CB8AC3E}">
        <p14:creationId xmlns:p14="http://schemas.microsoft.com/office/powerpoint/2010/main" val="1471064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With 1.4 billion viewers watching NBA games during the 2008 season (up through April 30th) on one of the 51 broadcast outlets in China, and 25 million Chinese visiting </a:t>
            </a:r>
            <a:r>
              <a:rPr lang="en-US" sz="1200" kern="1200" dirty="0" err="1" smtClean="0">
                <a:solidFill>
                  <a:schemeClr val="tx1"/>
                </a:solidFill>
                <a:effectLst/>
                <a:latin typeface="+mn-lt"/>
                <a:ea typeface="+mn-ea"/>
                <a:cs typeface="+mn-cs"/>
              </a:rPr>
              <a:t>NBA.com</a:t>
            </a:r>
            <a:r>
              <a:rPr lang="en-US" sz="1200" kern="1200" dirty="0" smtClean="0">
                <a:solidFill>
                  <a:schemeClr val="tx1"/>
                </a:solidFill>
                <a:effectLst/>
                <a:latin typeface="+mn-lt"/>
                <a:ea typeface="+mn-ea"/>
                <a:cs typeface="+mn-cs"/>
              </a:rPr>
              <a:t>/China each month, basketball and the NBA are cultural phenomena within China.</a:t>
            </a:r>
          </a:p>
          <a:p>
            <a:r>
              <a:rPr lang="en-US" dirty="0" smtClean="0"/>
              <a:t>3</a:t>
            </a:r>
            <a:endParaRPr lang="en-US" dirty="0"/>
          </a:p>
        </p:txBody>
      </p:sp>
      <p:sp>
        <p:nvSpPr>
          <p:cNvPr id="4" name="Slide Number Placeholder 3"/>
          <p:cNvSpPr>
            <a:spLocks noGrp="1"/>
          </p:cNvSpPr>
          <p:nvPr>
            <p:ph type="sldNum" sz="quarter" idx="10"/>
          </p:nvPr>
        </p:nvSpPr>
        <p:spPr/>
        <p:txBody>
          <a:bodyPr/>
          <a:lstStyle/>
          <a:p>
            <a:fld id="{CF06B013-AC78-5D4A-8F9B-EFBA519FAFB6}" type="slidenum">
              <a:rPr lang="en-US" smtClean="0"/>
              <a:t>15</a:t>
            </a:fld>
            <a:endParaRPr lang="en-US"/>
          </a:p>
        </p:txBody>
      </p:sp>
    </p:spTree>
    <p:extLst>
      <p:ext uri="{BB962C8B-B14F-4D97-AF65-F5344CB8AC3E}">
        <p14:creationId xmlns:p14="http://schemas.microsoft.com/office/powerpoint/2010/main" val="389556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89 percent of Chinese between the ages of 15 and 54 were “aware of the NBA,” with 70 percent of youth between the ages of 15 and 24 describing themselves as fans. </a:t>
            </a:r>
          </a:p>
          <a:p>
            <a:endParaRPr lang="en-US" dirty="0"/>
          </a:p>
        </p:txBody>
      </p:sp>
      <p:sp>
        <p:nvSpPr>
          <p:cNvPr id="4" name="Slide Number Placeholder 3"/>
          <p:cNvSpPr>
            <a:spLocks noGrp="1"/>
          </p:cNvSpPr>
          <p:nvPr>
            <p:ph type="sldNum" sz="quarter" idx="10"/>
          </p:nvPr>
        </p:nvSpPr>
        <p:spPr/>
        <p:txBody>
          <a:bodyPr/>
          <a:lstStyle/>
          <a:p>
            <a:fld id="{CF06B013-AC78-5D4A-8F9B-EFBA519FAFB6}" type="slidenum">
              <a:rPr lang="en-US" smtClean="0"/>
              <a:t>17</a:t>
            </a:fld>
            <a:endParaRPr lang="en-US"/>
          </a:p>
        </p:txBody>
      </p:sp>
    </p:spTree>
    <p:extLst>
      <p:ext uri="{BB962C8B-B14F-4D97-AF65-F5344CB8AC3E}">
        <p14:creationId xmlns:p14="http://schemas.microsoft.com/office/powerpoint/2010/main" val="2966284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program has been presented in nine countries on five continents. More than 250 different NBA team personnel, coaches and players from 30 different NBA teams serve as camp coaches for 1200 youngsters from 100 countries or territories. The volunteers and the campers have racked up more than 85 million travel miles and donated more than one million hours of community service.</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CF06B013-AC78-5D4A-8F9B-EFBA519FAFB6}" type="slidenum">
              <a:rPr lang="en-US" smtClean="0"/>
              <a:t>18</a:t>
            </a:fld>
            <a:endParaRPr lang="en-US"/>
          </a:p>
        </p:txBody>
      </p:sp>
    </p:spTree>
    <p:extLst>
      <p:ext uri="{BB962C8B-B14F-4D97-AF65-F5344CB8AC3E}">
        <p14:creationId xmlns:p14="http://schemas.microsoft.com/office/powerpoint/2010/main" val="808903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s-ES_tradnl"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lang="en-US"/>
          </a:p>
        </p:txBody>
      </p:sp>
      <p:sp>
        <p:nvSpPr>
          <p:cNvPr id="4" name="Date Placeholder 3"/>
          <p:cNvSpPr>
            <a:spLocks noGrp="1"/>
          </p:cNvSpPr>
          <p:nvPr>
            <p:ph type="dt" sz="half" idx="10"/>
          </p:nvPr>
        </p:nvSpPr>
        <p:spPr/>
        <p:txBody>
          <a:bodyPr/>
          <a:lstStyle/>
          <a:p>
            <a:fld id="{38C090AD-D905-8747-B0F0-8ABEAFD89F6D}" type="datetimeFigureOut">
              <a:rPr lang="en-US" smtClean="0"/>
              <a:t>8/19/11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0D10F-B19E-8543-B92F-268749D21310}" type="slidenum">
              <a:rPr lang="en-US" smtClean="0"/>
              <a:t>‹#›</a:t>
            </a:fld>
            <a:endParaRPr lang="en-US"/>
          </a:p>
        </p:txBody>
      </p:sp>
    </p:spTree>
    <p:extLst>
      <p:ext uri="{BB962C8B-B14F-4D97-AF65-F5344CB8AC3E}">
        <p14:creationId xmlns:p14="http://schemas.microsoft.com/office/powerpoint/2010/main" val="2151394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38C090AD-D905-8747-B0F0-8ABEAFD89F6D}" type="datetimeFigureOut">
              <a:rPr lang="en-US" smtClean="0"/>
              <a:t>8/19/11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0D10F-B19E-8543-B92F-268749D21310}" type="slidenum">
              <a:rPr lang="en-US" smtClean="0"/>
              <a:t>‹#›</a:t>
            </a:fld>
            <a:endParaRPr lang="en-US"/>
          </a:p>
        </p:txBody>
      </p:sp>
    </p:spTree>
    <p:extLst>
      <p:ext uri="{BB962C8B-B14F-4D97-AF65-F5344CB8AC3E}">
        <p14:creationId xmlns:p14="http://schemas.microsoft.com/office/powerpoint/2010/main" val="3000628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_tradnl"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38C090AD-D905-8747-B0F0-8ABEAFD89F6D}" type="datetimeFigureOut">
              <a:rPr lang="en-US" smtClean="0"/>
              <a:t>8/19/11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0D10F-B19E-8543-B92F-268749D21310}" type="slidenum">
              <a:rPr lang="en-US" smtClean="0"/>
              <a:t>‹#›</a:t>
            </a:fld>
            <a:endParaRPr lang="en-US"/>
          </a:p>
        </p:txBody>
      </p:sp>
    </p:spTree>
    <p:extLst>
      <p:ext uri="{BB962C8B-B14F-4D97-AF65-F5344CB8AC3E}">
        <p14:creationId xmlns:p14="http://schemas.microsoft.com/office/powerpoint/2010/main" val="314110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idx="1"/>
          </p:nvPr>
        </p:nvSpPr>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38C090AD-D905-8747-B0F0-8ABEAFD89F6D}" type="datetimeFigureOut">
              <a:rPr lang="en-US" smtClean="0"/>
              <a:t>8/19/11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0D10F-B19E-8543-B92F-268749D21310}" type="slidenum">
              <a:rPr lang="en-US" smtClean="0"/>
              <a:t>‹#›</a:t>
            </a:fld>
            <a:endParaRPr lang="en-US"/>
          </a:p>
        </p:txBody>
      </p:sp>
    </p:spTree>
    <p:extLst>
      <p:ext uri="{BB962C8B-B14F-4D97-AF65-F5344CB8AC3E}">
        <p14:creationId xmlns:p14="http://schemas.microsoft.com/office/powerpoint/2010/main" val="3146338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ES_tradnl"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4" name="Date Placeholder 3"/>
          <p:cNvSpPr>
            <a:spLocks noGrp="1"/>
          </p:cNvSpPr>
          <p:nvPr>
            <p:ph type="dt" sz="half" idx="10"/>
          </p:nvPr>
        </p:nvSpPr>
        <p:spPr/>
        <p:txBody>
          <a:bodyPr/>
          <a:lstStyle/>
          <a:p>
            <a:fld id="{38C090AD-D905-8747-B0F0-8ABEAFD89F6D}" type="datetimeFigureOut">
              <a:rPr lang="en-US" smtClean="0"/>
              <a:t>8/19/11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0D10F-B19E-8543-B92F-268749D21310}" type="slidenum">
              <a:rPr lang="en-US" smtClean="0"/>
              <a:t>‹#›</a:t>
            </a:fld>
            <a:endParaRPr lang="en-US"/>
          </a:p>
        </p:txBody>
      </p:sp>
    </p:spTree>
    <p:extLst>
      <p:ext uri="{BB962C8B-B14F-4D97-AF65-F5344CB8AC3E}">
        <p14:creationId xmlns:p14="http://schemas.microsoft.com/office/powerpoint/2010/main" val="2459739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Date Placeholder 4"/>
          <p:cNvSpPr>
            <a:spLocks noGrp="1"/>
          </p:cNvSpPr>
          <p:nvPr>
            <p:ph type="dt" sz="half" idx="10"/>
          </p:nvPr>
        </p:nvSpPr>
        <p:spPr/>
        <p:txBody>
          <a:bodyPr/>
          <a:lstStyle/>
          <a:p>
            <a:fld id="{38C090AD-D905-8747-B0F0-8ABEAFD89F6D}" type="datetimeFigureOut">
              <a:rPr lang="en-US" smtClean="0"/>
              <a:t>8/19/11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0D10F-B19E-8543-B92F-268749D21310}" type="slidenum">
              <a:rPr lang="en-US" smtClean="0"/>
              <a:t>‹#›</a:t>
            </a:fld>
            <a:endParaRPr lang="en-US"/>
          </a:p>
        </p:txBody>
      </p:sp>
    </p:spTree>
    <p:extLst>
      <p:ext uri="{BB962C8B-B14F-4D97-AF65-F5344CB8AC3E}">
        <p14:creationId xmlns:p14="http://schemas.microsoft.com/office/powerpoint/2010/main" val="1594314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7" name="Date Placeholder 6"/>
          <p:cNvSpPr>
            <a:spLocks noGrp="1"/>
          </p:cNvSpPr>
          <p:nvPr>
            <p:ph type="dt" sz="half" idx="10"/>
          </p:nvPr>
        </p:nvSpPr>
        <p:spPr/>
        <p:txBody>
          <a:bodyPr/>
          <a:lstStyle/>
          <a:p>
            <a:fld id="{38C090AD-D905-8747-B0F0-8ABEAFD89F6D}" type="datetimeFigureOut">
              <a:rPr lang="en-US" smtClean="0"/>
              <a:t>8/19/11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D0D10F-B19E-8543-B92F-268749D21310}" type="slidenum">
              <a:rPr lang="en-US" smtClean="0"/>
              <a:t>‹#›</a:t>
            </a:fld>
            <a:endParaRPr lang="en-US"/>
          </a:p>
        </p:txBody>
      </p:sp>
    </p:spTree>
    <p:extLst>
      <p:ext uri="{BB962C8B-B14F-4D97-AF65-F5344CB8AC3E}">
        <p14:creationId xmlns:p14="http://schemas.microsoft.com/office/powerpoint/2010/main" val="24931659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Date Placeholder 2"/>
          <p:cNvSpPr>
            <a:spLocks noGrp="1"/>
          </p:cNvSpPr>
          <p:nvPr>
            <p:ph type="dt" sz="half" idx="10"/>
          </p:nvPr>
        </p:nvSpPr>
        <p:spPr/>
        <p:txBody>
          <a:bodyPr/>
          <a:lstStyle/>
          <a:p>
            <a:fld id="{38C090AD-D905-8747-B0F0-8ABEAFD89F6D}" type="datetimeFigureOut">
              <a:rPr lang="en-US" smtClean="0"/>
              <a:t>8/19/11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D0D10F-B19E-8543-B92F-268749D21310}" type="slidenum">
              <a:rPr lang="en-US" smtClean="0"/>
              <a:t>‹#›</a:t>
            </a:fld>
            <a:endParaRPr lang="en-US"/>
          </a:p>
        </p:txBody>
      </p:sp>
    </p:spTree>
    <p:extLst>
      <p:ext uri="{BB962C8B-B14F-4D97-AF65-F5344CB8AC3E}">
        <p14:creationId xmlns:p14="http://schemas.microsoft.com/office/powerpoint/2010/main" val="2274264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C090AD-D905-8747-B0F0-8ABEAFD89F6D}" type="datetimeFigureOut">
              <a:rPr lang="en-US" smtClean="0"/>
              <a:t>8/19/11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D0D10F-B19E-8543-B92F-268749D21310}" type="slidenum">
              <a:rPr lang="en-US" smtClean="0"/>
              <a:t>‹#›</a:t>
            </a:fld>
            <a:endParaRPr lang="en-US"/>
          </a:p>
        </p:txBody>
      </p:sp>
    </p:spTree>
    <p:extLst>
      <p:ext uri="{BB962C8B-B14F-4D97-AF65-F5344CB8AC3E}">
        <p14:creationId xmlns:p14="http://schemas.microsoft.com/office/powerpoint/2010/main" val="307975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_tradnl"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38C090AD-D905-8747-B0F0-8ABEAFD89F6D}" type="datetimeFigureOut">
              <a:rPr lang="en-US" smtClean="0"/>
              <a:t>8/19/11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0D10F-B19E-8543-B92F-268749D21310}" type="slidenum">
              <a:rPr lang="en-US" smtClean="0"/>
              <a:t>‹#›</a:t>
            </a:fld>
            <a:endParaRPr lang="en-US"/>
          </a:p>
        </p:txBody>
      </p:sp>
    </p:spTree>
    <p:extLst>
      <p:ext uri="{BB962C8B-B14F-4D97-AF65-F5344CB8AC3E}">
        <p14:creationId xmlns:p14="http://schemas.microsoft.com/office/powerpoint/2010/main" val="38641308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s-ES_tradnl"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38C090AD-D905-8747-B0F0-8ABEAFD89F6D}" type="datetimeFigureOut">
              <a:rPr lang="en-US" smtClean="0"/>
              <a:t>8/19/11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0D10F-B19E-8543-B92F-268749D21310}" type="slidenum">
              <a:rPr lang="en-US" smtClean="0"/>
              <a:t>‹#›</a:t>
            </a:fld>
            <a:endParaRPr lang="en-US"/>
          </a:p>
        </p:txBody>
      </p:sp>
    </p:spTree>
    <p:extLst>
      <p:ext uri="{BB962C8B-B14F-4D97-AF65-F5344CB8AC3E}">
        <p14:creationId xmlns:p14="http://schemas.microsoft.com/office/powerpoint/2010/main" val="47680868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C090AD-D905-8747-B0F0-8ABEAFD89F6D}" type="datetimeFigureOut">
              <a:rPr lang="en-US" smtClean="0"/>
              <a:t>8/19/11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D0D10F-B19E-8543-B92F-268749D21310}" type="slidenum">
              <a:rPr lang="en-US" smtClean="0"/>
              <a:t>‹#›</a:t>
            </a:fld>
            <a:endParaRPr lang="en-US"/>
          </a:p>
        </p:txBody>
      </p:sp>
    </p:spTree>
    <p:extLst>
      <p:ext uri="{BB962C8B-B14F-4D97-AF65-F5344CB8AC3E}">
        <p14:creationId xmlns:p14="http://schemas.microsoft.com/office/powerpoint/2010/main" val="15715729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470025"/>
          </a:xfrm>
        </p:spPr>
        <p:txBody>
          <a:bodyPr/>
          <a:lstStyle/>
          <a:p>
            <a:r>
              <a:rPr lang="en-US" b="1" dirty="0" smtClean="0"/>
              <a:t>CASE STUDY OF A NATIONAL LEAGUE</a:t>
            </a:r>
            <a:endParaRPr lang="en-US" b="1" dirty="0"/>
          </a:p>
        </p:txBody>
      </p:sp>
      <p:pic>
        <p:nvPicPr>
          <p:cNvPr id="4" name="Picture 3"/>
          <p:cNvPicPr>
            <a:picLocks noChangeAspect="1"/>
          </p:cNvPicPr>
          <p:nvPr/>
        </p:nvPicPr>
        <p:blipFill>
          <a:blip r:embed="rId2"/>
          <a:stretch>
            <a:fillRect/>
          </a:stretch>
        </p:blipFill>
        <p:spPr>
          <a:xfrm>
            <a:off x="1632133" y="1171197"/>
            <a:ext cx="5730109" cy="5730109"/>
          </a:xfrm>
          <a:prstGeom prst="rect">
            <a:avLst/>
          </a:prstGeom>
        </p:spPr>
      </p:pic>
    </p:spTree>
    <p:extLst>
      <p:ext uri="{BB962C8B-B14F-4D97-AF65-F5344CB8AC3E}">
        <p14:creationId xmlns:p14="http://schemas.microsoft.com/office/powerpoint/2010/main" val="294075310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8642" cy="6857999"/>
          </a:xfrm>
          <a:prstGeom prst="rect">
            <a:avLst/>
          </a:prstGeom>
        </p:spPr>
      </p:pic>
    </p:spTree>
    <p:extLst>
      <p:ext uri="{BB962C8B-B14F-4D97-AF65-F5344CB8AC3E}">
        <p14:creationId xmlns:p14="http://schemas.microsoft.com/office/powerpoint/2010/main" val="368314634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OF USA</a:t>
            </a:r>
            <a:endParaRPr lang="en-US" dirty="0"/>
          </a:p>
        </p:txBody>
      </p:sp>
      <p:sp>
        <p:nvSpPr>
          <p:cNvPr id="3" name="Content Placeholder 2"/>
          <p:cNvSpPr>
            <a:spLocks noGrp="1"/>
          </p:cNvSpPr>
          <p:nvPr>
            <p:ph idx="1"/>
          </p:nvPr>
        </p:nvSpPr>
        <p:spPr/>
        <p:txBody>
          <a:bodyPr>
            <a:normAutofit/>
          </a:bodyPr>
          <a:lstStyle/>
          <a:p>
            <a:r>
              <a:rPr lang="en-US" sz="9600" dirty="0" smtClean="0"/>
              <a:t>9.83MILL KM2</a:t>
            </a:r>
            <a:endParaRPr lang="en-US" sz="9600" dirty="0"/>
          </a:p>
        </p:txBody>
      </p:sp>
    </p:spTree>
    <p:extLst>
      <p:ext uri="{BB962C8B-B14F-4D97-AF65-F5344CB8AC3E}">
        <p14:creationId xmlns:p14="http://schemas.microsoft.com/office/powerpoint/2010/main" val="271640363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326369472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ba_1280.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3720749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1-08-19 at 10.31.34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763" y="0"/>
            <a:ext cx="9327763" cy="6858997"/>
          </a:xfrm>
          <a:prstGeom prst="rect">
            <a:avLst/>
          </a:prstGeom>
        </p:spPr>
      </p:pic>
    </p:spTree>
    <p:extLst>
      <p:ext uri="{BB962C8B-B14F-4D97-AF65-F5344CB8AC3E}">
        <p14:creationId xmlns:p14="http://schemas.microsoft.com/office/powerpoint/2010/main" val="293666774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0"/>
            <a:ext cx="9144000" cy="6890324"/>
          </a:xfrm>
          <a:prstGeom prst="rect">
            <a:avLst/>
          </a:prstGeom>
        </p:spPr>
      </p:pic>
    </p:spTree>
    <p:extLst>
      <p:ext uri="{BB962C8B-B14F-4D97-AF65-F5344CB8AC3E}">
        <p14:creationId xmlns:p14="http://schemas.microsoft.com/office/powerpoint/2010/main" val="175269630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857836"/>
          </a:xfrm>
          <a:prstGeom prst="rect">
            <a:avLst/>
          </a:prstGeom>
        </p:spPr>
      </p:pic>
    </p:spTree>
    <p:extLst>
      <p:ext uri="{BB962C8B-B14F-4D97-AF65-F5344CB8AC3E}">
        <p14:creationId xmlns:p14="http://schemas.microsoft.com/office/powerpoint/2010/main" val="265106811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2910844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1"/>
            <a:ext cx="9214630" cy="6858001"/>
          </a:xfrm>
          <a:prstGeom prst="rect">
            <a:avLst/>
          </a:prstGeom>
        </p:spPr>
      </p:pic>
    </p:spTree>
    <p:extLst>
      <p:ext uri="{BB962C8B-B14F-4D97-AF65-F5344CB8AC3E}">
        <p14:creationId xmlns:p14="http://schemas.microsoft.com/office/powerpoint/2010/main" val="287757089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093417" y="111971"/>
            <a:ext cx="4916003" cy="6566376"/>
          </a:xfrm>
          <a:prstGeom prst="rect">
            <a:avLst/>
          </a:prstGeom>
        </p:spPr>
      </p:pic>
    </p:spTree>
    <p:extLst>
      <p:ext uri="{BB962C8B-B14F-4D97-AF65-F5344CB8AC3E}">
        <p14:creationId xmlns:p14="http://schemas.microsoft.com/office/powerpoint/2010/main" val="339715602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smtClean="0"/>
              <a:t>Settlement/Leisure </a:t>
            </a:r>
            <a:r>
              <a:rPr lang="en-US" dirty="0"/>
              <a:t>Hierarchy </a:t>
            </a:r>
          </a:p>
        </p:txBody>
      </p:sp>
      <p:sp>
        <p:nvSpPr>
          <p:cNvPr id="4099" name="Rectangle 3"/>
          <p:cNvSpPr>
            <a:spLocks noGrp="1" noChangeArrowheads="1"/>
          </p:cNvSpPr>
          <p:nvPr>
            <p:ph type="body" idx="1"/>
          </p:nvPr>
        </p:nvSpPr>
        <p:spPr/>
        <p:txBody>
          <a:bodyPr/>
          <a:lstStyle/>
          <a:p>
            <a:endParaRPr lang="en-US"/>
          </a:p>
        </p:txBody>
      </p:sp>
      <p:pic>
        <p:nvPicPr>
          <p:cNvPr id="4101" name="Picture 5" descr="settlement_hierarch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412875"/>
            <a:ext cx="8351838" cy="5211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185664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406796651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866900" y="0"/>
            <a:ext cx="5387645" cy="6858000"/>
          </a:xfrm>
          <a:prstGeom prst="rect">
            <a:avLst/>
          </a:prstGeom>
        </p:spPr>
      </p:pic>
    </p:spTree>
    <p:extLst>
      <p:ext uri="{BB962C8B-B14F-4D97-AF65-F5344CB8AC3E}">
        <p14:creationId xmlns:p14="http://schemas.microsoft.com/office/powerpoint/2010/main" val="289212366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369328155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375675" y="89993"/>
            <a:ext cx="4469093" cy="6794229"/>
          </a:xfrm>
          <a:prstGeom prst="rect">
            <a:avLst/>
          </a:prstGeom>
        </p:spPr>
      </p:pic>
    </p:spTree>
    <p:extLst>
      <p:ext uri="{BB962C8B-B14F-4D97-AF65-F5344CB8AC3E}">
        <p14:creationId xmlns:p14="http://schemas.microsoft.com/office/powerpoint/2010/main" val="107612226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upload.wikimedia.org/wikipedia/commons/thumb/b/b9/NBA_Conferences_Divisions.PNG/500px-NBA_Conferences_Divisions.PN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Tree>
    <p:extLst>
      <p:ext uri="{BB962C8B-B14F-4D97-AF65-F5344CB8AC3E}">
        <p14:creationId xmlns:p14="http://schemas.microsoft.com/office/powerpoint/2010/main" val="182658849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37487"/>
            <a:ext cx="9143999" cy="6895487"/>
          </a:xfrm>
          <a:prstGeom prst="rect">
            <a:avLst/>
          </a:prstGeom>
        </p:spPr>
      </p:pic>
    </p:spTree>
    <p:extLst>
      <p:ext uri="{BB962C8B-B14F-4D97-AF65-F5344CB8AC3E}">
        <p14:creationId xmlns:p14="http://schemas.microsoft.com/office/powerpoint/2010/main" val="147792983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241748"/>
            <a:ext cx="5305185" cy="5616252"/>
          </a:xfrm>
          <a:prstGeom prst="rect">
            <a:avLst/>
          </a:prstGeom>
        </p:spPr>
      </p:pic>
      <p:sp>
        <p:nvSpPr>
          <p:cNvPr id="5" name="TextBox 4"/>
          <p:cNvSpPr txBox="1"/>
          <p:nvPr/>
        </p:nvSpPr>
        <p:spPr>
          <a:xfrm>
            <a:off x="0" y="0"/>
            <a:ext cx="9144000" cy="923330"/>
          </a:xfrm>
          <a:prstGeom prst="rect">
            <a:avLst/>
          </a:prstGeom>
          <a:noFill/>
        </p:spPr>
        <p:txBody>
          <a:bodyPr wrap="square" rtlCol="0">
            <a:spAutoFit/>
          </a:bodyPr>
          <a:lstStyle/>
          <a:p>
            <a:pPr algn="ctr"/>
            <a:r>
              <a:rPr lang="en-US" sz="5400" b="1" dirty="0" smtClean="0"/>
              <a:t>NEAREST NEIGHBOR INDEX</a:t>
            </a:r>
            <a:endParaRPr lang="en-US" sz="5400" b="1" dirty="0"/>
          </a:p>
        </p:txBody>
      </p:sp>
    </p:spTree>
    <p:extLst>
      <p:ext uri="{BB962C8B-B14F-4D97-AF65-F5344CB8AC3E}">
        <p14:creationId xmlns:p14="http://schemas.microsoft.com/office/powerpoint/2010/main" val="235170323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48575" y="181784"/>
            <a:ext cx="2791449" cy="2263931"/>
          </a:xfrm>
          <a:prstGeom prst="rect">
            <a:avLst/>
          </a:prstGeom>
        </p:spPr>
      </p:pic>
      <p:pic>
        <p:nvPicPr>
          <p:cNvPr id="5" name="Picture 4"/>
          <p:cNvPicPr>
            <a:picLocks noChangeAspect="1"/>
          </p:cNvPicPr>
          <p:nvPr/>
        </p:nvPicPr>
        <p:blipFill>
          <a:blip r:embed="rId3"/>
          <a:stretch>
            <a:fillRect/>
          </a:stretch>
        </p:blipFill>
        <p:spPr>
          <a:xfrm>
            <a:off x="3140024" y="2445715"/>
            <a:ext cx="2716840" cy="2203421"/>
          </a:xfrm>
          <a:prstGeom prst="rect">
            <a:avLst/>
          </a:prstGeom>
        </p:spPr>
      </p:pic>
      <p:pic>
        <p:nvPicPr>
          <p:cNvPr id="6" name="Picture 5"/>
          <p:cNvPicPr>
            <a:picLocks noChangeAspect="1"/>
          </p:cNvPicPr>
          <p:nvPr/>
        </p:nvPicPr>
        <p:blipFill>
          <a:blip r:embed="rId4"/>
          <a:stretch>
            <a:fillRect/>
          </a:stretch>
        </p:blipFill>
        <p:spPr>
          <a:xfrm>
            <a:off x="6092079" y="4658593"/>
            <a:ext cx="2728500" cy="2212878"/>
          </a:xfrm>
          <a:prstGeom prst="rect">
            <a:avLst/>
          </a:prstGeom>
        </p:spPr>
      </p:pic>
    </p:spTree>
    <p:extLst>
      <p:ext uri="{BB962C8B-B14F-4D97-AF65-F5344CB8AC3E}">
        <p14:creationId xmlns:p14="http://schemas.microsoft.com/office/powerpoint/2010/main" val="329964568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38450" y="1184437"/>
            <a:ext cx="4033558" cy="2742819"/>
          </a:xfrm>
          <a:prstGeom prst="rect">
            <a:avLst/>
          </a:prstGeom>
        </p:spPr>
      </p:pic>
      <p:sp>
        <p:nvSpPr>
          <p:cNvPr id="5" name="TextBox 4"/>
          <p:cNvSpPr txBox="1"/>
          <p:nvPr/>
        </p:nvSpPr>
        <p:spPr>
          <a:xfrm>
            <a:off x="0" y="-1"/>
            <a:ext cx="9144000" cy="1015663"/>
          </a:xfrm>
          <a:prstGeom prst="rect">
            <a:avLst/>
          </a:prstGeom>
          <a:noFill/>
        </p:spPr>
        <p:txBody>
          <a:bodyPr wrap="square" rtlCol="0">
            <a:spAutoFit/>
          </a:bodyPr>
          <a:lstStyle/>
          <a:p>
            <a:pPr algn="ctr"/>
            <a:r>
              <a:rPr lang="en-US" sz="6000" b="1" dirty="0" smtClean="0"/>
              <a:t>THE FORMULA</a:t>
            </a:r>
            <a:endParaRPr lang="en-US" sz="6000" b="1" dirty="0"/>
          </a:p>
        </p:txBody>
      </p:sp>
      <p:pic>
        <p:nvPicPr>
          <p:cNvPr id="7" name="Picture 6" descr="Screen shot 2011-08-19 at 11.23.01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927256"/>
            <a:ext cx="7141521" cy="2896031"/>
          </a:xfrm>
          <a:prstGeom prst="rect">
            <a:avLst/>
          </a:prstGeom>
        </p:spPr>
      </p:pic>
    </p:spTree>
    <p:extLst>
      <p:ext uri="{BB962C8B-B14F-4D97-AF65-F5344CB8AC3E}">
        <p14:creationId xmlns:p14="http://schemas.microsoft.com/office/powerpoint/2010/main" val="44464181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0441" y="0"/>
            <a:ext cx="9272016" cy="6857999"/>
          </a:xfrm>
          <a:prstGeom prst="rect">
            <a:avLst/>
          </a:prstGeom>
        </p:spPr>
      </p:pic>
    </p:spTree>
    <p:extLst>
      <p:ext uri="{BB962C8B-B14F-4D97-AF65-F5344CB8AC3E}">
        <p14:creationId xmlns:p14="http://schemas.microsoft.com/office/powerpoint/2010/main" val="62246532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247</TotalTime>
  <Words>174</Words>
  <Application>Microsoft Macintosh PowerPoint</Application>
  <PresentationFormat>On-screen Show (4:3)</PresentationFormat>
  <Paragraphs>13</Paragraphs>
  <Slides>22</Slides>
  <Notes>3</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CASE STUDY OF A NATIONAL LEAGUE</vt:lpstr>
      <vt:lpstr>Settlement/Leisure Hierarchy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AREA OF USA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STUDY OF A NATIONAL LEAGUE</dc:title>
  <dc:creator>Philip Randay</dc:creator>
  <cp:lastModifiedBy>Philip Randay</cp:lastModifiedBy>
  <cp:revision>17</cp:revision>
  <dcterms:created xsi:type="dcterms:W3CDTF">2011-08-19T13:34:54Z</dcterms:created>
  <dcterms:modified xsi:type="dcterms:W3CDTF">2011-08-19T17:41:59Z</dcterms:modified>
</cp:coreProperties>
</file>