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57" r:id="rId10"/>
    <p:sldId id="258" r:id="rId11"/>
    <p:sldId id="259" r:id="rId12"/>
    <p:sldId id="260" r:id="rId13"/>
    <p:sldId id="278" r:id="rId14"/>
    <p:sldId id="261" r:id="rId15"/>
    <p:sldId id="281" r:id="rId16"/>
    <p:sldId id="279" r:id="rId17"/>
    <p:sldId id="280" r:id="rId18"/>
    <p:sldId id="262" r:id="rId19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CCFF"/>
    <a:srgbClr val="FF0000"/>
    <a:srgbClr val="FFFF00"/>
    <a:srgbClr val="000000"/>
    <a:srgbClr val="FF6FCF"/>
    <a:srgbClr val="CCFF66"/>
    <a:srgbClr val="2873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2" y="-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7B3DE-DAC4-4DCF-9196-407C431056DC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03B0F-7F1C-4641-942B-22353CD0E7CF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7ADBD-E8E6-49CB-B101-BBE05C8111EA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C04CE-AA9C-4074-8A58-DDDB9658A2F1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A385A-6B61-4696-A8A2-1A2A41272FE3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AD672-485C-454F-8587-309ACBAC8FBA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9E6A6-7047-4DC7-A616-2C2A87CC0968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46B6-F977-4B4A-A655-424E67812169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71E4B-B22E-42C9-B60A-A3F1DA69D4D9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FFE6C-F5C9-45CE-A7B5-321EC7E94B54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146B-B3B4-4131-BBC9-7523C3BAE706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4BF94-324A-4A7B-BBD8-F7F2F60F52EA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5CF8D-4C9F-46BD-B1AB-F5084C61AFA9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746DC-661B-4F59-B05E-0DD32C80DA3E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3D4CF-453B-4ACD-81E8-FEA78096E4C2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8AAA9-DBD1-4A89-B3FF-C5377DBC264E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F5D70-F449-42D4-AB85-9270DD4C6204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8DDF8-470E-45EA-A8FB-99E3EDCC8C74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193FD-BBAC-4C97-A13A-1233861DC857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EFD9B-28C9-41CA-BEB7-3A7565B58A00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88203-2042-483A-B2D4-781C95FDB439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64DCF-F21A-486E-AE98-115FC5E923F7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8151D11-D1F7-45F0-A715-0CEED4F5B14B}" type="datetimeFigureOut">
              <a:rPr lang="es-MX"/>
              <a:pPr>
                <a:defRPr/>
              </a:pPr>
              <a:t>10/15/10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1F74B76-6360-4D5C-8EC1-9E7C868FAD85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0" charset="-128"/>
          <a:cs typeface="ＭＳ Ｐゴシック" pitchFamily="-60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-60" charset="0"/>
        <a:buChar char="•"/>
        <a:defRPr sz="3200" kern="1200">
          <a:solidFill>
            <a:schemeClr val="tx1"/>
          </a:solidFill>
          <a:latin typeface="+mn-lt"/>
          <a:ea typeface="ＭＳ Ｐゴシック" pitchFamily="-60" charset="-128"/>
          <a:cs typeface="ＭＳ Ｐゴシック" pitchFamily="-60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-60" charset="0"/>
        <a:buChar char="–"/>
        <a:defRPr sz="28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-60" charset="0"/>
        <a:buChar char="•"/>
        <a:defRPr sz="24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-60" charset="0"/>
        <a:buChar char="–"/>
        <a:defRPr sz="20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-60" charset="0"/>
        <a:buChar char="»"/>
        <a:defRPr sz="20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7" Type="http://schemas.openxmlformats.org/officeDocument/2006/relationships/image" Target="../media/image46.png"/><Relationship Id="rId8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9" Type="http://schemas.openxmlformats.org/officeDocument/2006/relationships/image" Target="../media/image55.png"/><Relationship Id="rId10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eography.about.com/od/obtainpopulationdata/a/russiapop.htm" TargetMode="External"/><Relationship Id="rId3" Type="http://schemas.openxmlformats.org/officeDocument/2006/relationships/hyperlink" Target="http://www.rand.org/pubs/conf_proceedings/CF124/CF124.intro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2928934"/>
            <a:ext cx="7112012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b="1" dirty="0">
                <a:ln/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Russia’s Fertility Policies</a:t>
            </a:r>
            <a:endParaRPr lang="es-MX" sz="6000" b="1" dirty="0">
              <a:ln/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28992" y="5357826"/>
            <a:ext cx="308930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Lorena </a:t>
            </a:r>
            <a:r>
              <a:rPr lang="es-ES" sz="32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Schmitter</a:t>
            </a:r>
            <a:endParaRPr lang="es-MX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-60" charset="0"/>
              <a:buNone/>
            </a:pPr>
            <a:r>
              <a:rPr lang="es-ES" smtClean="0"/>
              <a:t>Population</a:t>
            </a:r>
          </a:p>
          <a:p>
            <a:endParaRPr lang="es-ES" smtClean="0"/>
          </a:p>
          <a:p>
            <a:endParaRPr lang="es-ES" smtClean="0"/>
          </a:p>
        </p:txBody>
      </p:sp>
      <p:sp>
        <p:nvSpPr>
          <p:cNvPr id="4" name="Rectangle 3"/>
          <p:cNvSpPr/>
          <p:nvPr/>
        </p:nvSpPr>
        <p:spPr>
          <a:xfrm>
            <a:off x="3500430" y="428604"/>
            <a:ext cx="182165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Why</a:t>
            </a:r>
            <a:r>
              <a:rPr lang="es-E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?</a:t>
            </a:r>
            <a:endParaRPr lang="es-MX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2613" y="4191000"/>
            <a:ext cx="1719262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676400"/>
            <a:ext cx="152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0574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4953000"/>
            <a:ext cx="132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2438400" y="17526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5181600" y="2895600"/>
            <a:ext cx="762000" cy="381000"/>
          </a:xfrm>
          <a:prstGeom prst="leftRight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3886200" y="5334000"/>
            <a:ext cx="1143000" cy="533400"/>
          </a:xfrm>
          <a:prstGeom prst="leftRight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6172200" y="4038600"/>
            <a:ext cx="381000" cy="762000"/>
          </a:xfrm>
          <a:prstGeom prst="upDown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-60" charset="0"/>
              <a:buNone/>
            </a:pPr>
            <a:r>
              <a:rPr lang="es-ES" smtClean="0"/>
              <a:t>1980</a:t>
            </a:r>
          </a:p>
          <a:p>
            <a:pPr>
              <a:buFont typeface="Arial" pitchFamily="-60" charset="0"/>
              <a:buNone/>
            </a:pPr>
            <a:endParaRPr lang="es-ES" smtClean="0"/>
          </a:p>
        </p:txBody>
      </p:sp>
      <p:sp>
        <p:nvSpPr>
          <p:cNvPr id="4" name="Rectangle 3"/>
          <p:cNvSpPr/>
          <p:nvPr/>
        </p:nvSpPr>
        <p:spPr>
          <a:xfrm>
            <a:off x="3643306" y="357166"/>
            <a:ext cx="182960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How</a:t>
            </a:r>
            <a:r>
              <a:rPr lang="es-ES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?</a:t>
            </a:r>
            <a:endParaRPr lang="es-MX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886200"/>
            <a:ext cx="3262313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3716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371600"/>
            <a:ext cx="1422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09800" y="1371600"/>
            <a:ext cx="1524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1524000" y="1676400"/>
            <a:ext cx="5334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2362200" y="3048000"/>
            <a:ext cx="1219200" cy="609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3810000"/>
            <a:ext cx="30480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15" name="AutoShape 15"/>
          <p:cNvSpPr>
            <a:spLocks noChangeArrowheads="1"/>
          </p:cNvSpPr>
          <p:nvPr/>
        </p:nvSpPr>
        <p:spPr bwMode="auto">
          <a:xfrm>
            <a:off x="3810000" y="4953000"/>
            <a:ext cx="914400" cy="6858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-60" charset="0"/>
              <a:buNone/>
            </a:pPr>
            <a:r>
              <a:rPr lang="es-ES" smtClean="0"/>
              <a:t>2nd</a:t>
            </a:r>
          </a:p>
        </p:txBody>
      </p:sp>
      <p:sp>
        <p:nvSpPr>
          <p:cNvPr id="4" name="Rectangle 3"/>
          <p:cNvSpPr/>
          <p:nvPr/>
        </p:nvSpPr>
        <p:spPr>
          <a:xfrm>
            <a:off x="3143240" y="285728"/>
            <a:ext cx="240803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Success</a:t>
            </a:r>
            <a:endParaRPr lang="es-MX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44196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4495800"/>
            <a:ext cx="295275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1357313"/>
            <a:ext cx="17748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3962400" y="3505200"/>
            <a:ext cx="990600" cy="762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5638800" y="4876800"/>
            <a:ext cx="838200" cy="13716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304800"/>
            <a:ext cx="874713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2400" y="1981200"/>
            <a:ext cx="1901825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36" name="AutoShape 12"/>
          <p:cNvSpPr>
            <a:spLocks noChangeArrowheads="1"/>
          </p:cNvSpPr>
          <p:nvPr/>
        </p:nvSpPr>
        <p:spPr bwMode="auto">
          <a:xfrm>
            <a:off x="3352800" y="2438400"/>
            <a:ext cx="381000" cy="7620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-60" charset="0"/>
              <a:buNone/>
            </a:pPr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MX" smtClean="0"/>
          </a:p>
          <a:p>
            <a:pPr>
              <a:buFont typeface="Arial" pitchFamily="-60" charset="0"/>
              <a:buNone/>
            </a:pPr>
            <a:endParaRPr lang="es-MX" smtClean="0"/>
          </a:p>
        </p:txBody>
      </p:sp>
      <p:sp>
        <p:nvSpPr>
          <p:cNvPr id="4" name="Rectangle 3"/>
          <p:cNvSpPr/>
          <p:nvPr/>
        </p:nvSpPr>
        <p:spPr>
          <a:xfrm>
            <a:off x="3214678" y="428604"/>
            <a:ext cx="255287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Failures</a:t>
            </a:r>
            <a:endParaRPr lang="es-MX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472312">
            <a:off x="652463" y="484188"/>
            <a:ext cx="22860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200400"/>
            <a:ext cx="217646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3200400"/>
            <a:ext cx="1490663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3505200"/>
            <a:ext cx="13335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3048000"/>
            <a:ext cx="1928813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228600"/>
            <a:ext cx="11112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9" name="AutoShape 11"/>
          <p:cNvSpPr>
            <a:spLocks noChangeArrowheads="1"/>
          </p:cNvSpPr>
          <p:nvPr/>
        </p:nvSpPr>
        <p:spPr bwMode="auto">
          <a:xfrm>
            <a:off x="2438400" y="3886200"/>
            <a:ext cx="533400" cy="7620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4648200" y="3810000"/>
            <a:ext cx="457200" cy="8382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2" name="WordArt 14"/>
          <p:cNvSpPr>
            <a:spLocks noChangeArrowheads="1" noChangeShapeType="1" noTextEdit="1"/>
          </p:cNvSpPr>
          <p:nvPr/>
        </p:nvSpPr>
        <p:spPr bwMode="auto">
          <a:xfrm>
            <a:off x="1447800" y="5638800"/>
            <a:ext cx="167640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6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blurRad="63500" dist="35921" dir="2700000" algn="ctr" rotWithShape="0">
                    <a:srgbClr val="C0C0C0"/>
                  </a:outerShdw>
                </a:effectLst>
                <a:latin typeface="Impact"/>
                <a:ea typeface="Impact"/>
                <a:cs typeface="Impact"/>
              </a:rPr>
              <a:t>90's</a:t>
            </a:r>
          </a:p>
        </p:txBody>
      </p:sp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1600200" y="5105400"/>
            <a:ext cx="685800" cy="3810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6" name="AutoShape 18"/>
          <p:cNvSpPr>
            <a:spLocks noChangeArrowheads="1"/>
          </p:cNvSpPr>
          <p:nvPr/>
        </p:nvSpPr>
        <p:spPr bwMode="auto">
          <a:xfrm>
            <a:off x="6553200" y="3886200"/>
            <a:ext cx="457200" cy="533400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7668" name="Picture 2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5715000"/>
            <a:ext cx="11461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1" name="AutoShape 29"/>
          <p:cNvSpPr>
            <a:spLocks noChangeArrowheads="1"/>
          </p:cNvSpPr>
          <p:nvPr/>
        </p:nvSpPr>
        <p:spPr bwMode="auto">
          <a:xfrm>
            <a:off x="1143000" y="2743200"/>
            <a:ext cx="6477000" cy="2438400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66CCFF">
                  <a:gamma/>
                  <a:tint val="92157"/>
                  <a:invGamma/>
                </a:srgbClr>
              </a:gs>
              <a:gs pos="100000">
                <a:srgbClr val="66CCFF"/>
              </a:gs>
            </a:gsLst>
            <a:lin ang="5400000" scaled="1"/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52948" y="842940"/>
            <a:ext cx="3919343" cy="923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Effectiveness</a:t>
            </a:r>
            <a:endParaRPr lang="es-MX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14335">
            <a:off x="7772400" y="5410200"/>
            <a:ext cx="10953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5105400"/>
            <a:ext cx="15335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9124">
            <a:off x="457200" y="1219200"/>
            <a:ext cx="17526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1066800"/>
            <a:ext cx="1114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77163" y="3048000"/>
            <a:ext cx="990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own Arrow 9"/>
          <p:cNvSpPr>
            <a:spLocks noChangeArrowheads="1"/>
          </p:cNvSpPr>
          <p:nvPr/>
        </p:nvSpPr>
        <p:spPr bwMode="auto">
          <a:xfrm>
            <a:off x="8077200" y="4572000"/>
            <a:ext cx="500063" cy="7143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683" name="AutoShape 11"/>
          <p:cNvSpPr>
            <a:spLocks noChangeArrowheads="1"/>
          </p:cNvSpPr>
          <p:nvPr/>
        </p:nvSpPr>
        <p:spPr bwMode="auto">
          <a:xfrm>
            <a:off x="2209800" y="5638800"/>
            <a:ext cx="533400" cy="6096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>
            <a:off x="2362200" y="1447800"/>
            <a:ext cx="685800" cy="533400"/>
          </a:xfrm>
          <a:prstGeom prst="leftRightArrow">
            <a:avLst>
              <a:gd name="adj1" fmla="val 50000"/>
              <a:gd name="adj2" fmla="val 25714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8687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86200" y="3124200"/>
            <a:ext cx="12509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8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62600" y="3429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9" name="Picture 1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62200" y="3276600"/>
            <a:ext cx="7905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90" name="Picture 1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971800" y="5181600"/>
            <a:ext cx="76200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91" name="AutoShape 19"/>
          <p:cNvSpPr>
            <a:spLocks noChangeArrowheads="1"/>
          </p:cNvSpPr>
          <p:nvPr/>
        </p:nvSpPr>
        <p:spPr bwMode="auto">
          <a:xfrm>
            <a:off x="5181600" y="3810000"/>
            <a:ext cx="304800" cy="3810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92" name="AutoShape 20"/>
          <p:cNvSpPr>
            <a:spLocks noChangeArrowheads="1"/>
          </p:cNvSpPr>
          <p:nvPr/>
        </p:nvSpPr>
        <p:spPr bwMode="auto">
          <a:xfrm>
            <a:off x="3276600" y="3810000"/>
            <a:ext cx="457200" cy="381000"/>
          </a:xfrm>
          <a:prstGeom prst="leftArrow">
            <a:avLst>
              <a:gd name="adj1" fmla="val 50000"/>
              <a:gd name="adj2" fmla="val 30000"/>
            </a:avLst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8693" name="AutoShape 21"/>
          <p:cNvCxnSpPr>
            <a:cxnSpLocks noChangeShapeType="1"/>
          </p:cNvCxnSpPr>
          <p:nvPr/>
        </p:nvCxnSpPr>
        <p:spPr bwMode="auto">
          <a:xfrm flipH="1">
            <a:off x="3810000" y="4876800"/>
            <a:ext cx="685800" cy="8382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28694" name="AutoShape 22"/>
          <p:cNvCxnSpPr>
            <a:cxnSpLocks noChangeShapeType="1"/>
          </p:cNvCxnSpPr>
          <p:nvPr/>
        </p:nvCxnSpPr>
        <p:spPr bwMode="auto">
          <a:xfrm>
            <a:off x="5334000" y="4800600"/>
            <a:ext cx="2209800" cy="9144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28695" name="AutoShape 23"/>
          <p:cNvCxnSpPr>
            <a:cxnSpLocks noChangeShapeType="1"/>
          </p:cNvCxnSpPr>
          <p:nvPr/>
        </p:nvCxnSpPr>
        <p:spPr bwMode="auto">
          <a:xfrm flipH="1" flipV="1">
            <a:off x="4114800" y="2590800"/>
            <a:ext cx="76200" cy="4572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971800"/>
            <a:ext cx="2387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81000"/>
            <a:ext cx="23622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381000"/>
            <a:ext cx="19240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6629400" y="2438400"/>
            <a:ext cx="304800" cy="914400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698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8" name="WordArt 6"/>
          <p:cNvSpPr>
            <a:spLocks noChangeArrowheads="1" noChangeShapeType="1" noTextEdit="1"/>
          </p:cNvSpPr>
          <p:nvPr/>
        </p:nvSpPr>
        <p:spPr bwMode="auto">
          <a:xfrm>
            <a:off x="609600" y="1752600"/>
            <a:ext cx="2019300" cy="124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8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blurRad="63500" dist="35921" dir="2700000" algn="ctr" rotWithShape="0">
                    <a:srgbClr val="C0C0C0"/>
                  </a:outerShdw>
                </a:effectLst>
                <a:latin typeface="Impact"/>
                <a:ea typeface="Impact"/>
                <a:cs typeface="Impact"/>
              </a:rPr>
              <a:t>1990's</a:t>
            </a:r>
          </a:p>
        </p:txBody>
      </p:sp>
      <p:pic>
        <p:nvPicPr>
          <p:cNvPr id="3892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304800"/>
            <a:ext cx="1727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23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5257800"/>
            <a:ext cx="28194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24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1000" y="3886200"/>
            <a:ext cx="13716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8927" name="AutoShape 15"/>
          <p:cNvCxnSpPr>
            <a:cxnSpLocks noChangeShapeType="1"/>
          </p:cNvCxnSpPr>
          <p:nvPr/>
        </p:nvCxnSpPr>
        <p:spPr bwMode="auto">
          <a:xfrm>
            <a:off x="1828800" y="4724400"/>
            <a:ext cx="9144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8928" name="AutoShape 16"/>
          <p:cNvSpPr>
            <a:spLocks noChangeArrowheads="1"/>
          </p:cNvSpPr>
          <p:nvPr/>
        </p:nvSpPr>
        <p:spPr bwMode="auto">
          <a:xfrm>
            <a:off x="1143000" y="3200400"/>
            <a:ext cx="6858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29" name="AutoShape 17"/>
          <p:cNvSpPr>
            <a:spLocks noChangeArrowheads="1"/>
          </p:cNvSpPr>
          <p:nvPr/>
        </p:nvSpPr>
        <p:spPr bwMode="auto">
          <a:xfrm>
            <a:off x="2590800" y="990600"/>
            <a:ext cx="1524000" cy="3810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714375"/>
            <a:ext cx="47720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3786188"/>
            <a:ext cx="47720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4143375" y="285750"/>
            <a:ext cx="1643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>
                <a:latin typeface="Calibri" pitchFamily="-60" charset="0"/>
              </a:rPr>
              <a:t>1990</a:t>
            </a:r>
            <a:endParaRPr lang="es-MX">
              <a:latin typeface="Calibri" pitchFamily="-60" charset="0"/>
            </a:endParaRP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2500313" y="4071938"/>
            <a:ext cx="714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>
                <a:latin typeface="Calibri" pitchFamily="-60" charset="0"/>
              </a:rPr>
              <a:t>2000</a:t>
            </a:r>
            <a:endParaRPr lang="es-MX">
              <a:latin typeface="Calibri" pitchFamily="-6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47720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857625"/>
            <a:ext cx="47720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5500688" y="714375"/>
            <a:ext cx="1643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>
                <a:latin typeface="Calibri" pitchFamily="-60" charset="0"/>
              </a:rPr>
              <a:t>2010</a:t>
            </a:r>
            <a:endParaRPr lang="es-MX">
              <a:latin typeface="Calibri" pitchFamily="-60" charset="0"/>
            </a:endParaRPr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2500313" y="4143375"/>
            <a:ext cx="1285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>
                <a:latin typeface="Calibri" pitchFamily="-60" charset="0"/>
              </a:rPr>
              <a:t>2050</a:t>
            </a:r>
            <a:endParaRPr lang="es-MX">
              <a:latin typeface="Calibri" pitchFamily="-6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Reference List:</a:t>
            </a:r>
            <a:endParaRPr lang="en-US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s-MX" sz="1600" smtClean="0">
                <a:hlinkClick r:id="rId2"/>
              </a:rPr>
              <a:t>http://geography.about.com/od/obtainpopulationdata/a/russiapop.htm</a:t>
            </a:r>
            <a:endParaRPr lang="es-MX" sz="1600" smtClean="0"/>
          </a:p>
          <a:p>
            <a:r>
              <a:rPr lang="es-MX" sz="1600" smtClean="0">
                <a:hlinkClick r:id="rId3"/>
              </a:rPr>
              <a:t>http://www.rand.org/pubs/conf_proceedings/CF124/CF124.intro.html</a:t>
            </a:r>
            <a:endParaRPr lang="es-MX" sz="1600" smtClean="0"/>
          </a:p>
          <a:p>
            <a:endParaRPr lang="es-MX" sz="1600" smtClean="0"/>
          </a:p>
          <a:p>
            <a:endParaRPr lang="es-MX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75" y="428625"/>
            <a:ext cx="775493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42910" y="5286388"/>
            <a:ext cx="762491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WORLD’S FERTILITY  RATE</a:t>
            </a:r>
            <a:endParaRPr lang="es-MX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229600" cy="4525963"/>
          </a:xfrm>
        </p:spPr>
        <p:txBody>
          <a:bodyPr/>
          <a:lstStyle/>
          <a:p>
            <a:pPr>
              <a:buFont typeface="Arial" pitchFamily="-60" charset="0"/>
              <a:buNone/>
            </a:pPr>
            <a:r>
              <a:rPr lang="es-ES" sz="4400" smtClean="0"/>
              <a:t>2010= 143,000,000</a:t>
            </a:r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pPr>
              <a:buFont typeface="Arial" pitchFamily="-60" charset="0"/>
              <a:buNone/>
            </a:pPr>
            <a:r>
              <a:rPr lang="es-ES" sz="4000" smtClean="0"/>
              <a:t>                          </a:t>
            </a:r>
            <a:r>
              <a:rPr lang="es-ES" sz="4400" smtClean="0"/>
              <a:t>2050=111,000,000</a:t>
            </a:r>
          </a:p>
          <a:p>
            <a:endParaRPr lang="es-ES" smtClean="0"/>
          </a:p>
          <a:p>
            <a:endParaRPr lang="es-MX" smtClean="0"/>
          </a:p>
        </p:txBody>
      </p:sp>
      <p:cxnSp>
        <p:nvCxnSpPr>
          <p:cNvPr id="5" name="Straight Arrow Connector 4"/>
          <p:cNvCxnSpPr>
            <a:cxnSpLocks noChangeShapeType="1"/>
          </p:cNvCxnSpPr>
          <p:nvPr/>
        </p:nvCxnSpPr>
        <p:spPr bwMode="auto">
          <a:xfrm>
            <a:off x="1905000" y="2362200"/>
            <a:ext cx="1928813" cy="1714500"/>
          </a:xfrm>
          <a:prstGeom prst="straightConnector1">
            <a:avLst/>
          </a:prstGeom>
          <a:noFill/>
          <a:ln w="76200">
            <a:solidFill>
              <a:srgbClr val="2873E7"/>
            </a:solidFill>
            <a:round/>
            <a:headEnd/>
            <a:tailEnd type="arrow" w="med" len="med"/>
          </a:ln>
        </p:spPr>
      </p:cxnSp>
      <p:sp>
        <p:nvSpPr>
          <p:cNvPr id="9" name="Rectangle 8"/>
          <p:cNvSpPr/>
          <p:nvPr/>
        </p:nvSpPr>
        <p:spPr>
          <a:xfrm>
            <a:off x="1000100" y="285728"/>
            <a:ext cx="5189242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               </a:t>
            </a:r>
            <a:r>
              <a:rPr lang="es-ES" sz="6600" b="1" dirty="0" err="1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Census</a:t>
            </a:r>
            <a:r>
              <a:rPr lang="es-ES" sz="54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:</a:t>
            </a:r>
            <a:endParaRPr lang="es-MX" sz="5400" b="1" dirty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7415" name="Picture 10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447800"/>
            <a:ext cx="2667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6" name="Picture 1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495800"/>
            <a:ext cx="1727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8229600" cy="4525963"/>
          </a:xfrm>
        </p:spPr>
        <p:txBody>
          <a:bodyPr/>
          <a:lstStyle/>
          <a:p>
            <a:pPr>
              <a:buFont typeface="Arial" pitchFamily="-60" charset="0"/>
              <a:buNone/>
            </a:pPr>
            <a:r>
              <a:rPr lang="es-ES" sz="6600" smtClean="0"/>
              <a:t> MOST accute problem contemporary Russia!!!!! </a:t>
            </a:r>
            <a:endParaRPr lang="es-MX" sz="6600" smtClean="0"/>
          </a:p>
        </p:txBody>
      </p:sp>
      <p:pic>
        <p:nvPicPr>
          <p:cNvPr id="18436" name="Picture 10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962400"/>
            <a:ext cx="206057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10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572000"/>
            <a:ext cx="16510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35255">
            <a:off x="6343650" y="847725"/>
            <a:ext cx="21621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750284">
            <a:off x="4133850" y="3611563"/>
            <a:ext cx="27432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143240" y="357166"/>
            <a:ext cx="281077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Reasons</a:t>
            </a:r>
            <a:r>
              <a:rPr lang="es-E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:</a:t>
            </a:r>
            <a:endParaRPr lang="es-MX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379538"/>
            <a:ext cx="3048000" cy="294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AutoShape 1030"/>
          <p:cNvSpPr>
            <a:spLocks noChangeArrowheads="1"/>
          </p:cNvSpPr>
          <p:nvPr/>
        </p:nvSpPr>
        <p:spPr bwMode="auto">
          <a:xfrm>
            <a:off x="3429000" y="3352800"/>
            <a:ext cx="1066800" cy="381000"/>
          </a:xfrm>
          <a:prstGeom prst="rightArrow">
            <a:avLst>
              <a:gd name="adj1" fmla="val 50000"/>
              <a:gd name="adj2" fmla="val 70000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3" name="AutoShape 1031"/>
          <p:cNvSpPr>
            <a:spLocks noChangeArrowheads="1"/>
          </p:cNvSpPr>
          <p:nvPr/>
        </p:nvSpPr>
        <p:spPr bwMode="auto">
          <a:xfrm>
            <a:off x="6096000" y="2895600"/>
            <a:ext cx="457200" cy="38100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92309">
            <a:off x="4592638" y="738188"/>
            <a:ext cx="2819400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34920">
            <a:off x="5791200" y="3505200"/>
            <a:ext cx="2736850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685800"/>
            <a:ext cx="243840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38862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AutoShape 1030"/>
          <p:cNvSpPr>
            <a:spLocks noChangeArrowheads="1"/>
          </p:cNvSpPr>
          <p:nvPr/>
        </p:nvSpPr>
        <p:spPr bwMode="auto">
          <a:xfrm>
            <a:off x="3429000" y="1524000"/>
            <a:ext cx="762000" cy="533400"/>
          </a:xfrm>
          <a:prstGeom prst="rightArrow">
            <a:avLst>
              <a:gd name="adj1" fmla="val 50000"/>
              <a:gd name="adj2" fmla="val 35714"/>
            </a:avLst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7" name="AutoShape 1031"/>
          <p:cNvSpPr>
            <a:spLocks noChangeArrowheads="1"/>
          </p:cNvSpPr>
          <p:nvPr/>
        </p:nvSpPr>
        <p:spPr bwMode="auto">
          <a:xfrm>
            <a:off x="6096000" y="2971800"/>
            <a:ext cx="304800" cy="457200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8" name="AutoShape 1032"/>
          <p:cNvSpPr>
            <a:spLocks noChangeArrowheads="1"/>
          </p:cNvSpPr>
          <p:nvPr/>
        </p:nvSpPr>
        <p:spPr bwMode="auto">
          <a:xfrm>
            <a:off x="4419600" y="4343400"/>
            <a:ext cx="1066800" cy="381000"/>
          </a:xfrm>
          <a:prstGeom prst="leftRightArrow">
            <a:avLst>
              <a:gd name="adj1" fmla="val 50000"/>
              <a:gd name="adj2" fmla="val 56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879160">
            <a:off x="609600" y="533400"/>
            <a:ext cx="19335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08449">
            <a:off x="5181600" y="3352800"/>
            <a:ext cx="1706563" cy="200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886200"/>
            <a:ext cx="28622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381000"/>
            <a:ext cx="1673225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3" name="Picture 103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19400" y="609600"/>
            <a:ext cx="18954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15" name="AutoShape 1035"/>
          <p:cNvSpPr>
            <a:spLocks noChangeArrowheads="1"/>
          </p:cNvSpPr>
          <p:nvPr/>
        </p:nvSpPr>
        <p:spPr bwMode="auto">
          <a:xfrm>
            <a:off x="3124200" y="2819400"/>
            <a:ext cx="381000" cy="914400"/>
          </a:xfrm>
          <a:prstGeom prst="down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7" name="AutoShape 1037"/>
          <p:cNvSpPr>
            <a:spLocks noChangeArrowheads="1"/>
          </p:cNvSpPr>
          <p:nvPr/>
        </p:nvSpPr>
        <p:spPr bwMode="auto">
          <a:xfrm>
            <a:off x="4267200" y="5257800"/>
            <a:ext cx="1066800" cy="381000"/>
          </a:xfrm>
          <a:prstGeom prst="leftRightArrow">
            <a:avLst>
              <a:gd name="adj1" fmla="val 50000"/>
              <a:gd name="adj2" fmla="val 56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8" name="AutoShape 1038"/>
          <p:cNvSpPr>
            <a:spLocks noChangeArrowheads="1"/>
          </p:cNvSpPr>
          <p:nvPr/>
        </p:nvSpPr>
        <p:spPr bwMode="auto">
          <a:xfrm>
            <a:off x="7010400" y="2133600"/>
            <a:ext cx="228600" cy="1447800"/>
          </a:xfrm>
          <a:prstGeom prst="upDownArrow">
            <a:avLst>
              <a:gd name="adj1" fmla="val 50000"/>
              <a:gd name="adj2" fmla="val 126667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1519" name="AutoShape 1039"/>
          <p:cNvCxnSpPr>
            <a:cxnSpLocks noChangeShapeType="1"/>
          </p:cNvCxnSpPr>
          <p:nvPr/>
        </p:nvCxnSpPr>
        <p:spPr bwMode="auto">
          <a:xfrm flipV="1">
            <a:off x="2286000" y="1905000"/>
            <a:ext cx="144463" cy="3048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22" name="AutoShape 1042"/>
          <p:cNvCxnSpPr>
            <a:cxnSpLocks noChangeShapeType="1"/>
          </p:cNvCxnSpPr>
          <p:nvPr/>
        </p:nvCxnSpPr>
        <p:spPr bwMode="auto">
          <a:xfrm>
            <a:off x="2514600" y="914400"/>
            <a:ext cx="22860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43000"/>
            <a:ext cx="21367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05626">
            <a:off x="6248400" y="609600"/>
            <a:ext cx="20383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31514">
            <a:off x="1676400" y="4648200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3581400"/>
            <a:ext cx="22288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AutoShape 1030"/>
          <p:cNvSpPr>
            <a:spLocks noChangeArrowheads="1"/>
          </p:cNvSpPr>
          <p:nvPr/>
        </p:nvSpPr>
        <p:spPr bwMode="auto">
          <a:xfrm>
            <a:off x="2286000" y="3429000"/>
            <a:ext cx="533400" cy="838200"/>
          </a:xfrm>
          <a:prstGeom prst="downArrow">
            <a:avLst>
              <a:gd name="adj1" fmla="val 50000"/>
              <a:gd name="adj2" fmla="val 39286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5" name="AutoShape 1031"/>
          <p:cNvSpPr>
            <a:spLocks noChangeArrowheads="1"/>
          </p:cNvSpPr>
          <p:nvPr/>
        </p:nvSpPr>
        <p:spPr bwMode="auto">
          <a:xfrm>
            <a:off x="4114800" y="4800600"/>
            <a:ext cx="762000" cy="381000"/>
          </a:xfrm>
          <a:prstGeom prst="leftRight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6" name="AutoShape 1032"/>
          <p:cNvSpPr>
            <a:spLocks noChangeArrowheads="1"/>
          </p:cNvSpPr>
          <p:nvPr/>
        </p:nvSpPr>
        <p:spPr bwMode="auto">
          <a:xfrm>
            <a:off x="6172200" y="2895600"/>
            <a:ext cx="381000" cy="533400"/>
          </a:xfrm>
          <a:prstGeom prst="upDownArrow">
            <a:avLst>
              <a:gd name="adj1" fmla="val 50000"/>
              <a:gd name="adj2" fmla="val 28000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914400" y="1643063"/>
            <a:ext cx="8229600" cy="4525962"/>
          </a:xfrm>
        </p:spPr>
        <p:txBody>
          <a:bodyPr/>
          <a:lstStyle/>
          <a:p>
            <a:pPr>
              <a:buFont typeface="Arial" pitchFamily="-60" charset="0"/>
              <a:buNone/>
            </a:pPr>
            <a:r>
              <a:rPr lang="es-ES" sz="6600" smtClean="0"/>
              <a:t>Pro Natalist</a:t>
            </a:r>
            <a:endParaRPr lang="es-MX" sz="6600" smtClean="0"/>
          </a:p>
        </p:txBody>
      </p:sp>
      <p:sp>
        <p:nvSpPr>
          <p:cNvPr id="4" name="Rectangle 3"/>
          <p:cNvSpPr/>
          <p:nvPr/>
        </p:nvSpPr>
        <p:spPr>
          <a:xfrm>
            <a:off x="3816344" y="233340"/>
            <a:ext cx="1593706" cy="923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Type</a:t>
            </a:r>
            <a:endParaRPr lang="es-MX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1357313"/>
            <a:ext cx="22479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3357563"/>
            <a:ext cx="10668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13098">
            <a:off x="6500813" y="3643313"/>
            <a:ext cx="23717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13" y="3714750"/>
            <a:ext cx="18288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AutoShape 1032"/>
          <p:cNvSpPr>
            <a:spLocks noChangeArrowheads="1"/>
          </p:cNvSpPr>
          <p:nvPr/>
        </p:nvSpPr>
        <p:spPr bwMode="auto">
          <a:xfrm>
            <a:off x="228600" y="228600"/>
            <a:ext cx="533400" cy="5334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254</TotalTime>
  <Words>85</Words>
  <Application>Microsoft Macintosh PowerPoint</Application>
  <PresentationFormat>On-screen Show (4:3)</PresentationFormat>
  <Paragraphs>33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Reference List:</vt:lpstr>
    </vt:vector>
  </TitlesOfParts>
  <Company>Lancaster School 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Lancaster</dc:creator>
  <cp:lastModifiedBy>Phil Randay</cp:lastModifiedBy>
  <cp:revision>53</cp:revision>
  <dcterms:created xsi:type="dcterms:W3CDTF">2010-10-15T17:05:07Z</dcterms:created>
  <dcterms:modified xsi:type="dcterms:W3CDTF">2010-10-15T17:12:47Z</dcterms:modified>
</cp:coreProperties>
</file>