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9"/>
  </p:notesMasterIdLst>
  <p:sldIdLst>
    <p:sldId id="256" r:id="rId2"/>
    <p:sldId id="257" r:id="rId3"/>
    <p:sldId id="270" r:id="rId4"/>
    <p:sldId id="265" r:id="rId5"/>
    <p:sldId id="271" r:id="rId6"/>
    <p:sldId id="266" r:id="rId7"/>
    <p:sldId id="272" r:id="rId8"/>
    <p:sldId id="258" r:id="rId9"/>
    <p:sldId id="273" r:id="rId10"/>
    <p:sldId id="259" r:id="rId11"/>
    <p:sldId id="274" r:id="rId12"/>
    <p:sldId id="264" r:id="rId13"/>
    <p:sldId id="275" r:id="rId14"/>
    <p:sldId id="260" r:id="rId15"/>
    <p:sldId id="276" r:id="rId16"/>
    <p:sldId id="261" r:id="rId17"/>
    <p:sldId id="277" r:id="rId18"/>
    <p:sldId id="262" r:id="rId19"/>
    <p:sldId id="278" r:id="rId20"/>
    <p:sldId id="269" r:id="rId21"/>
    <p:sldId id="279" r:id="rId22"/>
    <p:sldId id="263" r:id="rId23"/>
    <p:sldId id="280" r:id="rId24"/>
    <p:sldId id="267" r:id="rId25"/>
    <p:sldId id="281" r:id="rId26"/>
    <p:sldId id="268" r:id="rId27"/>
    <p:sldId id="282" r:id="rId2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65" d="100"/>
          <a:sy n="65" d="100"/>
        </p:scale>
        <p:origin x="-232" y="-4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printerSettings" Target="printerSettings/printerSettings1.bin"/><Relationship Id="rId31" Type="http://schemas.openxmlformats.org/officeDocument/2006/relationships/presProps" Target="presProps.xml"/><Relationship Id="rId32" Type="http://schemas.openxmlformats.org/officeDocument/2006/relationships/viewProps" Target="viewProp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heme" Target="theme/theme1.xml"/><Relationship Id="rId3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E4270F4-1FE2-7C49-B24C-A84E77229C67}" type="datetimeFigureOut">
              <a:rPr lang="en-US" smtClean="0"/>
              <a:t>5/12/13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BF32A75-1686-604B-B558-98C3C62651FC}" type="slidenum">
              <a:rPr lang="en-US" smtClean="0"/>
              <a:t>‹#›</a:t>
            </a:fld>
            <a:endParaRPr lang="en-US"/>
          </a:p>
        </p:txBody>
      </p:sp>
    </p:spTree>
    <p:extLst>
      <p:ext uri="{BB962C8B-B14F-4D97-AF65-F5344CB8AC3E}">
        <p14:creationId xmlns:p14="http://schemas.microsoft.com/office/powerpoint/2010/main" val="402450199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F32A75-1686-604B-B558-98C3C62651FC}" type="slidenum">
              <a:rPr lang="en-US" smtClean="0"/>
              <a:t>25</a:t>
            </a:fld>
            <a:endParaRPr lang="en-US"/>
          </a:p>
        </p:txBody>
      </p:sp>
    </p:spTree>
    <p:extLst>
      <p:ext uri="{BB962C8B-B14F-4D97-AF65-F5344CB8AC3E}">
        <p14:creationId xmlns:p14="http://schemas.microsoft.com/office/powerpoint/2010/main" val="8594633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F32A75-1686-604B-B558-98C3C62651FC}" type="slidenum">
              <a:rPr lang="en-US" smtClean="0"/>
              <a:t>26</a:t>
            </a:fld>
            <a:endParaRPr lang="en-US"/>
          </a:p>
        </p:txBody>
      </p:sp>
    </p:spTree>
    <p:extLst>
      <p:ext uri="{BB962C8B-B14F-4D97-AF65-F5344CB8AC3E}">
        <p14:creationId xmlns:p14="http://schemas.microsoft.com/office/powerpoint/2010/main" val="538164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277D2A4-C2EC-364E-B50B-D139DF04B823}" type="datetimeFigureOut">
              <a:rPr lang="en-US" smtClean="0"/>
              <a:t>5/12/13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3FC366-C623-234C-81ED-34C09D720DC3}" type="slidenum">
              <a:rPr lang="en-US" smtClean="0"/>
              <a:t>‹#›</a:t>
            </a:fld>
            <a:endParaRPr lang="en-US"/>
          </a:p>
        </p:txBody>
      </p:sp>
    </p:spTree>
    <p:extLst>
      <p:ext uri="{BB962C8B-B14F-4D97-AF65-F5344CB8AC3E}">
        <p14:creationId xmlns:p14="http://schemas.microsoft.com/office/powerpoint/2010/main" val="19378625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277D2A4-C2EC-364E-B50B-D139DF04B823}" type="datetimeFigureOut">
              <a:rPr lang="en-US" smtClean="0"/>
              <a:t>5/12/13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3FC366-C623-234C-81ED-34C09D720DC3}" type="slidenum">
              <a:rPr lang="en-US" smtClean="0"/>
              <a:t>‹#›</a:t>
            </a:fld>
            <a:endParaRPr lang="en-US"/>
          </a:p>
        </p:txBody>
      </p:sp>
    </p:spTree>
    <p:extLst>
      <p:ext uri="{BB962C8B-B14F-4D97-AF65-F5344CB8AC3E}">
        <p14:creationId xmlns:p14="http://schemas.microsoft.com/office/powerpoint/2010/main" val="29192440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277D2A4-C2EC-364E-B50B-D139DF04B823}" type="datetimeFigureOut">
              <a:rPr lang="en-US" smtClean="0"/>
              <a:t>5/12/13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3FC366-C623-234C-81ED-34C09D720DC3}" type="slidenum">
              <a:rPr lang="en-US" smtClean="0"/>
              <a:t>‹#›</a:t>
            </a:fld>
            <a:endParaRPr lang="en-US"/>
          </a:p>
        </p:txBody>
      </p:sp>
    </p:spTree>
    <p:extLst>
      <p:ext uri="{BB962C8B-B14F-4D97-AF65-F5344CB8AC3E}">
        <p14:creationId xmlns:p14="http://schemas.microsoft.com/office/powerpoint/2010/main" val="26356966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277D2A4-C2EC-364E-B50B-D139DF04B823}" type="datetimeFigureOut">
              <a:rPr lang="en-US" smtClean="0"/>
              <a:t>5/12/13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3FC366-C623-234C-81ED-34C09D720DC3}" type="slidenum">
              <a:rPr lang="en-US" smtClean="0"/>
              <a:t>‹#›</a:t>
            </a:fld>
            <a:endParaRPr lang="en-US"/>
          </a:p>
        </p:txBody>
      </p:sp>
    </p:spTree>
    <p:extLst>
      <p:ext uri="{BB962C8B-B14F-4D97-AF65-F5344CB8AC3E}">
        <p14:creationId xmlns:p14="http://schemas.microsoft.com/office/powerpoint/2010/main" val="615263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277D2A4-C2EC-364E-B50B-D139DF04B823}" type="datetimeFigureOut">
              <a:rPr lang="en-US" smtClean="0"/>
              <a:t>5/12/13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3FC366-C623-234C-81ED-34C09D720DC3}" type="slidenum">
              <a:rPr lang="en-US" smtClean="0"/>
              <a:t>‹#›</a:t>
            </a:fld>
            <a:endParaRPr lang="en-US"/>
          </a:p>
        </p:txBody>
      </p:sp>
    </p:spTree>
    <p:extLst>
      <p:ext uri="{BB962C8B-B14F-4D97-AF65-F5344CB8AC3E}">
        <p14:creationId xmlns:p14="http://schemas.microsoft.com/office/powerpoint/2010/main" val="24385677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277D2A4-C2EC-364E-B50B-D139DF04B823}" type="datetimeFigureOut">
              <a:rPr lang="en-US" smtClean="0"/>
              <a:t>5/12/13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3FC366-C623-234C-81ED-34C09D720DC3}" type="slidenum">
              <a:rPr lang="en-US" smtClean="0"/>
              <a:t>‹#›</a:t>
            </a:fld>
            <a:endParaRPr lang="en-US"/>
          </a:p>
        </p:txBody>
      </p:sp>
    </p:spTree>
    <p:extLst>
      <p:ext uri="{BB962C8B-B14F-4D97-AF65-F5344CB8AC3E}">
        <p14:creationId xmlns:p14="http://schemas.microsoft.com/office/powerpoint/2010/main" val="22819991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277D2A4-C2EC-364E-B50B-D139DF04B823}" type="datetimeFigureOut">
              <a:rPr lang="en-US" smtClean="0"/>
              <a:t>5/12/13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A3FC366-C623-234C-81ED-34C09D720DC3}" type="slidenum">
              <a:rPr lang="en-US" smtClean="0"/>
              <a:t>‹#›</a:t>
            </a:fld>
            <a:endParaRPr lang="en-US"/>
          </a:p>
        </p:txBody>
      </p:sp>
    </p:spTree>
    <p:extLst>
      <p:ext uri="{BB962C8B-B14F-4D97-AF65-F5344CB8AC3E}">
        <p14:creationId xmlns:p14="http://schemas.microsoft.com/office/powerpoint/2010/main" val="24466283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277D2A4-C2EC-364E-B50B-D139DF04B823}" type="datetimeFigureOut">
              <a:rPr lang="en-US" smtClean="0"/>
              <a:t>5/12/13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A3FC366-C623-234C-81ED-34C09D720DC3}" type="slidenum">
              <a:rPr lang="en-US" smtClean="0"/>
              <a:t>‹#›</a:t>
            </a:fld>
            <a:endParaRPr lang="en-US"/>
          </a:p>
        </p:txBody>
      </p:sp>
    </p:spTree>
    <p:extLst>
      <p:ext uri="{BB962C8B-B14F-4D97-AF65-F5344CB8AC3E}">
        <p14:creationId xmlns:p14="http://schemas.microsoft.com/office/powerpoint/2010/main" val="40756513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77D2A4-C2EC-364E-B50B-D139DF04B823}" type="datetimeFigureOut">
              <a:rPr lang="en-US" smtClean="0"/>
              <a:t>5/12/13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A3FC366-C623-234C-81ED-34C09D720DC3}" type="slidenum">
              <a:rPr lang="en-US" smtClean="0"/>
              <a:t>‹#›</a:t>
            </a:fld>
            <a:endParaRPr lang="en-US"/>
          </a:p>
        </p:txBody>
      </p:sp>
    </p:spTree>
    <p:extLst>
      <p:ext uri="{BB962C8B-B14F-4D97-AF65-F5344CB8AC3E}">
        <p14:creationId xmlns:p14="http://schemas.microsoft.com/office/powerpoint/2010/main" val="22582472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277D2A4-C2EC-364E-B50B-D139DF04B823}" type="datetimeFigureOut">
              <a:rPr lang="en-US" smtClean="0"/>
              <a:t>5/12/13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3FC366-C623-234C-81ED-34C09D720DC3}" type="slidenum">
              <a:rPr lang="en-US" smtClean="0"/>
              <a:t>‹#›</a:t>
            </a:fld>
            <a:endParaRPr lang="en-US"/>
          </a:p>
        </p:txBody>
      </p:sp>
    </p:spTree>
    <p:extLst>
      <p:ext uri="{BB962C8B-B14F-4D97-AF65-F5344CB8AC3E}">
        <p14:creationId xmlns:p14="http://schemas.microsoft.com/office/powerpoint/2010/main" val="33326805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277D2A4-C2EC-364E-B50B-D139DF04B823}" type="datetimeFigureOut">
              <a:rPr lang="en-US" smtClean="0"/>
              <a:t>5/12/13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3FC366-C623-234C-81ED-34C09D720DC3}" type="slidenum">
              <a:rPr lang="en-US" smtClean="0"/>
              <a:t>‹#›</a:t>
            </a:fld>
            <a:endParaRPr lang="en-US"/>
          </a:p>
        </p:txBody>
      </p:sp>
    </p:spTree>
    <p:extLst>
      <p:ext uri="{BB962C8B-B14F-4D97-AF65-F5344CB8AC3E}">
        <p14:creationId xmlns:p14="http://schemas.microsoft.com/office/powerpoint/2010/main" val="275637387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77D2A4-C2EC-364E-B50B-D139DF04B823}" type="datetimeFigureOut">
              <a:rPr lang="en-US" smtClean="0"/>
              <a:t>5/12/13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3FC366-C623-234C-81ED-34C09D720DC3}" type="slidenum">
              <a:rPr lang="en-US" smtClean="0"/>
              <a:t>‹#›</a:t>
            </a:fld>
            <a:endParaRPr lang="en-US"/>
          </a:p>
        </p:txBody>
      </p:sp>
    </p:spTree>
    <p:extLst>
      <p:ext uri="{BB962C8B-B14F-4D97-AF65-F5344CB8AC3E}">
        <p14:creationId xmlns:p14="http://schemas.microsoft.com/office/powerpoint/2010/main" val="777463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en.wikipedia.org/wiki/Jamaican_American"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jpeg"/><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rand.org/publications/MR/MR854.1/MR854.1.chap6.pdf"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7379203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6858000"/>
          </a:xfrm>
          <a:prstGeom prst="rect">
            <a:avLst/>
          </a:prstGeom>
        </p:spPr>
      </p:pic>
      <p:sp>
        <p:nvSpPr>
          <p:cNvPr id="5" name="TextBox 4"/>
          <p:cNvSpPr txBox="1"/>
          <p:nvPr/>
        </p:nvSpPr>
        <p:spPr>
          <a:xfrm>
            <a:off x="160970" y="53666"/>
            <a:ext cx="4256767" cy="2123658"/>
          </a:xfrm>
          <a:prstGeom prst="rect">
            <a:avLst/>
          </a:prstGeom>
          <a:noFill/>
        </p:spPr>
        <p:txBody>
          <a:bodyPr wrap="square" rtlCol="0">
            <a:spAutoFit/>
          </a:bodyPr>
          <a:lstStyle/>
          <a:p>
            <a:pPr algn="ctr"/>
            <a:r>
              <a:rPr lang="en-US" sz="4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WEALTH &amp; DISPARITIES: NEW YORK</a:t>
            </a:r>
            <a:endParaRPr lang="en-US" sz="4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31748903"/>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6"/>
          <p:cNvSpPr txBox="1"/>
          <p:nvPr/>
        </p:nvSpPr>
        <p:spPr>
          <a:xfrm>
            <a:off x="148003" y="69362"/>
            <a:ext cx="8995996" cy="1786792"/>
          </a:xfrm>
          <a:prstGeom prst="rect">
            <a:avLst/>
          </a:prstGeom>
          <a:noFill/>
          <a:ln w="12700">
            <a:solidFill>
              <a:schemeClr val="tx1"/>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ts val="1800"/>
              </a:lnSpc>
              <a:spcBef>
                <a:spcPts val="480"/>
              </a:spcBef>
              <a:spcAft>
                <a:spcPts val="600"/>
              </a:spcAft>
            </a:pPr>
            <a:r>
              <a:rPr lang="en-US" sz="1400" b="1" dirty="0">
                <a:effectLst/>
                <a:latin typeface="Calibri"/>
                <a:ea typeface="ＭＳ 明朝"/>
                <a:cs typeface="Times New Roman"/>
              </a:rPr>
              <a:t>ETHNICITY: New York is home to the largest African American population and the second largest Asian American population in the United States. In addition it is home to the largest Puerto Rican, Dominican and </a:t>
            </a:r>
            <a:r>
              <a:rPr lang="en-US" sz="1400" b="1" u="none" strike="noStrike" dirty="0">
                <a:effectLst/>
                <a:latin typeface="Calibri"/>
                <a:ea typeface="ＭＳ 明朝"/>
                <a:cs typeface="Times New Roman"/>
                <a:hlinkClick r:id="rId2" tooltip="Jamaican American"/>
              </a:rPr>
              <a:t>Jamaican American</a:t>
            </a:r>
            <a:r>
              <a:rPr lang="en-US" sz="1400" b="1" dirty="0">
                <a:effectLst/>
                <a:latin typeface="Calibri"/>
                <a:ea typeface="ＭＳ 明朝"/>
                <a:cs typeface="Times New Roman"/>
              </a:rPr>
              <a:t> populations in the continental United States. The New York City neighborhood of Harlem has historically been a major cultural capital for African-Americans of sub-Saharan descent, and Bedford Stuyvesant is the largest such population in the United States. Queens, also in New York City, is home to the state's largest Asian-American population, and is also the most diverse county in the United States. The second concentration of Asian-Americans is in Manhattan's Chinatown. </a:t>
            </a:r>
            <a:endParaRPr lang="en-US" sz="1400" b="1" dirty="0">
              <a:effectLst/>
              <a:latin typeface="Times"/>
              <a:ea typeface="ＭＳ 明朝"/>
              <a:cs typeface="Times New Roman"/>
            </a:endParaRPr>
          </a:p>
          <a:p>
            <a:pPr>
              <a:spcAft>
                <a:spcPts val="0"/>
              </a:spcAft>
            </a:pPr>
            <a:r>
              <a:rPr lang="en-US" sz="1000" dirty="0">
                <a:effectLst/>
                <a:latin typeface="Times"/>
                <a:ea typeface="Times New Roman"/>
                <a:cs typeface="Times New Roman"/>
              </a:rPr>
              <a:t> </a:t>
            </a:r>
            <a:endParaRPr lang="en-US" sz="1200" dirty="0">
              <a:effectLst/>
              <a:ea typeface="ＭＳ 明朝"/>
              <a:cs typeface="Times New Roman"/>
            </a:endParaRPr>
          </a:p>
          <a:p>
            <a:pPr>
              <a:spcAft>
                <a:spcPts val="0"/>
              </a:spcAft>
            </a:pPr>
            <a:r>
              <a:rPr lang="en-GB" sz="1000" dirty="0">
                <a:effectLst/>
                <a:latin typeface="Calibri"/>
                <a:ea typeface="ＭＳ 明朝"/>
                <a:cs typeface="Times New Roman"/>
              </a:rPr>
              <a:t> </a:t>
            </a:r>
            <a:endParaRPr lang="en-US" sz="1200" dirty="0">
              <a:effectLst/>
              <a:ea typeface="ＭＳ 明朝"/>
              <a:cs typeface="Times New Roman"/>
            </a:endParaRPr>
          </a:p>
        </p:txBody>
      </p:sp>
      <p:sp>
        <p:nvSpPr>
          <p:cNvPr id="5" name="Text Box 12"/>
          <p:cNvSpPr txBox="1"/>
          <p:nvPr/>
        </p:nvSpPr>
        <p:spPr>
          <a:xfrm>
            <a:off x="148003" y="2012462"/>
            <a:ext cx="8995997" cy="1465384"/>
          </a:xfrm>
          <a:prstGeom prst="rect">
            <a:avLst/>
          </a:prstGeom>
          <a:noFill/>
          <a:ln w="12700">
            <a:solidFill>
              <a:schemeClr val="tx1"/>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en-GB" sz="1400" b="1" dirty="0">
                <a:effectLst/>
                <a:latin typeface="Calibri"/>
                <a:ea typeface="ＭＳ 明朝"/>
                <a:cs typeface="Times New Roman"/>
              </a:rPr>
              <a:t>Income Disparities: </a:t>
            </a:r>
            <a:r>
              <a:rPr lang="en-US" sz="1400" b="1" dirty="0">
                <a:solidFill>
                  <a:srgbClr val="000000"/>
                </a:solidFill>
                <a:effectLst/>
                <a:latin typeface="Calibri"/>
                <a:ea typeface="Times New Roman"/>
                <a:cs typeface="Times New Roman"/>
              </a:rPr>
              <a:t>New York City has a high degree of income disparity. In 2005 the median household income in the wealthiest census tract was $188,697, while in the poorest it was $9,320.The disparity is driven by wage growth in high income brackets, while wages have stagnated for middle and lower income brackets. In 2006 the average weekly wage in Manhattan was $1,453, the highest and fastest growing among the largest counties in the United States.</a:t>
            </a:r>
            <a:r>
              <a:rPr lang="en-US" sz="1400" b="1" u="sng" baseline="30000" dirty="0">
                <a:solidFill>
                  <a:srgbClr val="0645AD"/>
                </a:solidFill>
                <a:effectLst/>
                <a:latin typeface="Calibri"/>
                <a:ea typeface="Times New Roman"/>
                <a:cs typeface="Times New Roman"/>
              </a:rPr>
              <a:t> </a:t>
            </a:r>
            <a:r>
              <a:rPr lang="en-US" sz="1400" b="1" dirty="0">
                <a:solidFill>
                  <a:srgbClr val="000000"/>
                </a:solidFill>
                <a:effectLst/>
                <a:latin typeface="Calibri"/>
                <a:ea typeface="Times New Roman"/>
                <a:cs typeface="Times New Roman"/>
              </a:rPr>
              <a:t>The borough is also experiencing a baby boom that is unique among American cities. Since 2000, the number of children under age 5 living in Manhattan grew by more than 32%.</a:t>
            </a:r>
            <a:endParaRPr lang="en-US" sz="2000" b="1" dirty="0">
              <a:effectLst/>
              <a:ea typeface="ＭＳ 明朝"/>
              <a:cs typeface="Times New Roman"/>
            </a:endParaRPr>
          </a:p>
          <a:p>
            <a:pPr>
              <a:spcAft>
                <a:spcPts val="0"/>
              </a:spcAft>
            </a:pPr>
            <a:r>
              <a:rPr lang="en-GB" sz="1200" dirty="0">
                <a:effectLst/>
                <a:ea typeface="ＭＳ 明朝"/>
                <a:cs typeface="Times New Roman"/>
              </a:rPr>
              <a:t> </a:t>
            </a:r>
            <a:endParaRPr lang="en-US" sz="1200" dirty="0">
              <a:effectLst/>
              <a:ea typeface="ＭＳ 明朝"/>
              <a:cs typeface="Times New Roman"/>
            </a:endParaRPr>
          </a:p>
        </p:txBody>
      </p:sp>
      <p:sp>
        <p:nvSpPr>
          <p:cNvPr id="6" name="Text Box 13"/>
          <p:cNvSpPr txBox="1"/>
          <p:nvPr/>
        </p:nvSpPr>
        <p:spPr>
          <a:xfrm>
            <a:off x="148004" y="3712306"/>
            <a:ext cx="8995996" cy="1465386"/>
          </a:xfrm>
          <a:prstGeom prst="rect">
            <a:avLst/>
          </a:prstGeom>
          <a:noFill/>
          <a:ln w="12700">
            <a:solidFill>
              <a:schemeClr val="tx1"/>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en-GB" sz="1400" b="1" dirty="0">
                <a:effectLst/>
                <a:latin typeface="Calibri"/>
                <a:ea typeface="ＭＳ 明朝"/>
                <a:cs typeface="Times New Roman"/>
              </a:rPr>
              <a:t>More transport: </a:t>
            </a:r>
            <a:r>
              <a:rPr lang="en-US" sz="1400" b="1" dirty="0">
                <a:effectLst/>
                <a:latin typeface="Calibri"/>
                <a:ea typeface="Times New Roman"/>
                <a:cs typeface="Times New Roman"/>
              </a:rPr>
              <a:t>Public transit is New York City's most popular mode of transit. 54.6% of New Yorkers commuted to work in 2005 using mass transit.</a:t>
            </a:r>
            <a:r>
              <a:rPr lang="en-US" sz="1400" b="1" u="sng" baseline="30000" dirty="0">
                <a:effectLst/>
                <a:latin typeface="Calibri"/>
                <a:ea typeface="Times New Roman"/>
                <a:cs typeface="Times New Roman"/>
              </a:rPr>
              <a:t> </a:t>
            </a:r>
            <a:r>
              <a:rPr lang="en-US" sz="1400" b="1" dirty="0">
                <a:effectLst/>
                <a:latin typeface="Calibri"/>
                <a:ea typeface="Times New Roman"/>
                <a:cs typeface="Times New Roman"/>
              </a:rPr>
              <a:t>This is in contrast to the rest of the United States, where about 90% of commuters drive automobiles to their workplace.</a:t>
            </a:r>
            <a:r>
              <a:rPr lang="en-US" sz="1400" b="1" u="sng" baseline="30000" dirty="0">
                <a:effectLst/>
                <a:latin typeface="Calibri"/>
                <a:ea typeface="Times New Roman"/>
                <a:cs typeface="Times New Roman"/>
              </a:rPr>
              <a:t> </a:t>
            </a:r>
            <a:r>
              <a:rPr lang="en-US" sz="1400" b="1" dirty="0">
                <a:effectLst/>
                <a:latin typeface="Calibri"/>
                <a:ea typeface="Times New Roman"/>
                <a:cs typeface="Times New Roman"/>
              </a:rPr>
              <a:t>According to the US Census Bureau, New York City residents spend an average of 38.4 minutes a day getting to work, the longest commute time in the nation among large cities</a:t>
            </a:r>
            <a:endParaRPr lang="en-US" sz="2000" b="1" dirty="0">
              <a:effectLst/>
              <a:ea typeface="ＭＳ 明朝"/>
              <a:cs typeface="Times New Roman"/>
            </a:endParaRPr>
          </a:p>
          <a:p>
            <a:pPr>
              <a:spcAft>
                <a:spcPts val="0"/>
              </a:spcAft>
            </a:pPr>
            <a:r>
              <a:rPr lang="en-US" sz="1400" b="1" dirty="0">
                <a:effectLst/>
                <a:latin typeface="Calibri"/>
                <a:ea typeface="Times New Roman"/>
                <a:cs typeface="Times New Roman"/>
              </a:rPr>
              <a:t>The New York City Subway is the largest rapid transit system in the world when measured by stations in operation, with 468. It is the third-largest when measured by annual ridership (1.5 billion passenger trips in 2006)</a:t>
            </a:r>
            <a:endParaRPr lang="en-US" sz="2000" b="1" dirty="0">
              <a:effectLst/>
              <a:ea typeface="ＭＳ 明朝"/>
              <a:cs typeface="Times New Roman"/>
            </a:endParaRPr>
          </a:p>
          <a:p>
            <a:pPr>
              <a:spcAft>
                <a:spcPts val="0"/>
              </a:spcAft>
            </a:pPr>
            <a:r>
              <a:rPr lang="en-GB" sz="1200" dirty="0">
                <a:effectLst/>
                <a:ea typeface="ＭＳ 明朝"/>
                <a:cs typeface="Times New Roman"/>
              </a:rPr>
              <a:t> </a:t>
            </a:r>
            <a:endParaRPr lang="en-US" sz="1200" dirty="0">
              <a:effectLst/>
              <a:ea typeface="ＭＳ 明朝"/>
              <a:cs typeface="Times New Roman"/>
            </a:endParaRPr>
          </a:p>
        </p:txBody>
      </p:sp>
      <p:sp>
        <p:nvSpPr>
          <p:cNvPr id="7" name="Text Box 9"/>
          <p:cNvSpPr txBox="1"/>
          <p:nvPr/>
        </p:nvSpPr>
        <p:spPr>
          <a:xfrm>
            <a:off x="148003" y="5317393"/>
            <a:ext cx="8995995" cy="1540607"/>
          </a:xfrm>
          <a:prstGeom prst="rect">
            <a:avLst/>
          </a:prstGeom>
          <a:noFill/>
          <a:ln w="12700">
            <a:solidFill>
              <a:schemeClr val="tx1"/>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ts val="1800"/>
              </a:lnSpc>
              <a:spcBef>
                <a:spcPts val="480"/>
              </a:spcBef>
              <a:spcAft>
                <a:spcPts val="600"/>
              </a:spcAft>
            </a:pPr>
            <a:r>
              <a:rPr lang="en-US" sz="1400" b="1" dirty="0" smtClean="0">
                <a:effectLst/>
                <a:latin typeface="Calibri"/>
                <a:ea typeface="ＭＳ 明朝"/>
                <a:cs typeface="Times New Roman"/>
              </a:rPr>
              <a:t>New </a:t>
            </a:r>
            <a:r>
              <a:rPr lang="en-US" sz="1400" b="1" dirty="0">
                <a:effectLst/>
                <a:latin typeface="Calibri"/>
                <a:ea typeface="ＭＳ 明朝"/>
                <a:cs typeface="Times New Roman"/>
              </a:rPr>
              <a:t>York controlled 40% of the world's finances by the end of 2008, making it the largest financial center in the world. Many major corporations are headquartered in New York City, including 42 Fortune 500 companies. Manhattan had 353.7 million square feet (32,860,000 m²) of office space in 2001.</a:t>
            </a:r>
            <a:r>
              <a:rPr lang="en-US" sz="1400" b="1" baseline="30000" dirty="0">
                <a:effectLst/>
                <a:latin typeface="Calibri"/>
                <a:ea typeface="ＭＳ 明朝"/>
                <a:cs typeface="Times New Roman"/>
              </a:rPr>
              <a:t>[</a:t>
            </a:r>
            <a:r>
              <a:rPr lang="en-US" sz="1400" b="1" dirty="0">
                <a:effectLst/>
                <a:latin typeface="Calibri"/>
                <a:ea typeface="ＭＳ 明朝"/>
                <a:cs typeface="Times New Roman"/>
              </a:rPr>
              <a:t>Midtown Manhattan is the largest central business district in the United States. Lower Manhattan is the third largest central business district in the United States. Financial services account for more than 35% of the city's employment income. Creative industries such as new media, advertising, fashion, design and architecture account for a growing share of </a:t>
            </a:r>
            <a:r>
              <a:rPr lang="en-US" sz="1400" b="1" dirty="0" smtClean="0">
                <a:effectLst/>
                <a:latin typeface="Calibri"/>
                <a:ea typeface="ＭＳ 明朝"/>
                <a:cs typeface="Times New Roman"/>
              </a:rPr>
              <a:t>employment</a:t>
            </a:r>
            <a:endParaRPr lang="en-US" sz="1200" b="1" dirty="0">
              <a:effectLst/>
              <a:ea typeface="ＭＳ 明朝"/>
              <a:cs typeface="Times New Roman"/>
            </a:endParaRPr>
          </a:p>
        </p:txBody>
      </p:sp>
    </p:spTree>
    <p:extLst>
      <p:ext uri="{BB962C8B-B14F-4D97-AF65-F5344CB8AC3E}">
        <p14:creationId xmlns:p14="http://schemas.microsoft.com/office/powerpoint/2010/main" val="17335763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 y="-1"/>
            <a:ext cx="9219589" cy="6858001"/>
          </a:xfrm>
          <a:prstGeom prst="rect">
            <a:avLst/>
          </a:prstGeom>
        </p:spPr>
      </p:pic>
      <p:sp>
        <p:nvSpPr>
          <p:cNvPr id="5" name="TextBox 4"/>
          <p:cNvSpPr txBox="1"/>
          <p:nvPr/>
        </p:nvSpPr>
        <p:spPr>
          <a:xfrm>
            <a:off x="268284" y="2381587"/>
            <a:ext cx="6349379" cy="1446550"/>
          </a:xfrm>
          <a:prstGeom prst="rect">
            <a:avLst/>
          </a:prstGeom>
          <a:noFill/>
        </p:spPr>
        <p:txBody>
          <a:bodyPr wrap="square" rtlCol="0">
            <a:spAutoFit/>
          </a:bodyPr>
          <a:lstStyle/>
          <a:p>
            <a:r>
              <a:rPr lang="en-US" sz="4400" b="1" dirty="0" smtClean="0"/>
              <a:t>WEALTH &amp; DISPARITIES: TRADE - NAFTA</a:t>
            </a:r>
            <a:endParaRPr lang="en-US" sz="4400" b="1" dirty="0"/>
          </a:p>
        </p:txBody>
      </p:sp>
    </p:spTree>
    <p:extLst>
      <p:ext uri="{BB962C8B-B14F-4D97-AF65-F5344CB8AC3E}">
        <p14:creationId xmlns:p14="http://schemas.microsoft.com/office/powerpoint/2010/main" val="2413535761"/>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16378"/>
            <a:ext cx="4572000" cy="2031325"/>
          </a:xfrm>
          <a:prstGeom prst="rect">
            <a:avLst/>
          </a:prstGeom>
          <a:ln w="12700">
            <a:solidFill>
              <a:schemeClr val="tx1"/>
            </a:solidFill>
          </a:ln>
        </p:spPr>
        <p:txBody>
          <a:bodyPr>
            <a:spAutoFit/>
          </a:bodyPr>
          <a:lstStyle/>
          <a:p>
            <a:r>
              <a:rPr lang="en-US" dirty="0"/>
              <a:t>The goal of NAFTA was to eliminate barriers to trade and investment between the US, Canada and Mexico. The implementation of NAFTA on January 1, 1994 brought the immediate elimination of tariffs on more than one-half of Mexico's exports to the U.S. and more than one-third of U.S. exports to </a:t>
            </a:r>
            <a:r>
              <a:rPr lang="en-US" dirty="0" smtClean="0"/>
              <a:t>Mexico</a:t>
            </a:r>
            <a:endParaRPr lang="en-US" dirty="0"/>
          </a:p>
        </p:txBody>
      </p:sp>
      <p:sp>
        <p:nvSpPr>
          <p:cNvPr id="5" name="Rectangle 4"/>
          <p:cNvSpPr/>
          <p:nvPr/>
        </p:nvSpPr>
        <p:spPr>
          <a:xfrm>
            <a:off x="4826001" y="216378"/>
            <a:ext cx="4200769" cy="2031325"/>
          </a:xfrm>
          <a:prstGeom prst="rect">
            <a:avLst/>
          </a:prstGeom>
          <a:ln w="12700">
            <a:solidFill>
              <a:schemeClr val="tx1"/>
            </a:solidFill>
          </a:ln>
        </p:spPr>
        <p:txBody>
          <a:bodyPr wrap="square">
            <a:spAutoFit/>
          </a:bodyPr>
          <a:lstStyle/>
          <a:p>
            <a:r>
              <a:rPr lang="en-US" dirty="0"/>
              <a:t>US goods exports to NAFTA in 2010 were $411.5 billion, up 23.4% ($78 billion) from 2009 and 149% from 1994 (the year prior to Uruguay Round) and up 190% from 1993 (the year prior to NAFTA). US exports to NAFTA accounted for 32.2% of overall US exports in 2010.</a:t>
            </a:r>
          </a:p>
        </p:txBody>
      </p:sp>
      <p:sp>
        <p:nvSpPr>
          <p:cNvPr id="6" name="Rectangle 5"/>
          <p:cNvSpPr/>
          <p:nvPr/>
        </p:nvSpPr>
        <p:spPr>
          <a:xfrm>
            <a:off x="58615" y="2395529"/>
            <a:ext cx="4513385" cy="2031325"/>
          </a:xfrm>
          <a:prstGeom prst="rect">
            <a:avLst/>
          </a:prstGeom>
          <a:ln w="12700">
            <a:solidFill>
              <a:schemeClr val="tx1"/>
            </a:solidFill>
          </a:ln>
        </p:spPr>
        <p:txBody>
          <a:bodyPr wrap="square">
            <a:spAutoFit/>
          </a:bodyPr>
          <a:lstStyle/>
          <a:p>
            <a:r>
              <a:rPr lang="en-US" dirty="0"/>
              <a:t>US exports of agricultural products to NAFTA countries totaled $31.4 billion in 2010. Leading categories included red meats, fresh/chilled/frozen ($2.7 billion); coarse grains ($2.2 billion); fresh foods (excluding nuts) ($1.8 billion); and fresh vegetables ($1.7 billion).</a:t>
            </a:r>
          </a:p>
        </p:txBody>
      </p:sp>
      <p:sp>
        <p:nvSpPr>
          <p:cNvPr id="7" name="Rectangle 6"/>
          <p:cNvSpPr/>
          <p:nvPr/>
        </p:nvSpPr>
        <p:spPr>
          <a:xfrm>
            <a:off x="4806461" y="2388883"/>
            <a:ext cx="4200770" cy="3139321"/>
          </a:xfrm>
          <a:prstGeom prst="rect">
            <a:avLst/>
          </a:prstGeom>
          <a:ln w="12700">
            <a:solidFill>
              <a:schemeClr val="tx1"/>
            </a:solidFill>
          </a:ln>
        </p:spPr>
        <p:txBody>
          <a:bodyPr wrap="square">
            <a:spAutoFit/>
          </a:bodyPr>
          <a:lstStyle/>
          <a:p>
            <a:r>
              <a:rPr lang="en-US" dirty="0"/>
              <a:t>Maquiladoras (Mexican factories that take in imported raw materials and produce goods for export) have become the landmark of trade in Mexico. These are plants that moved to this region from the United States, hence the debate over the loss of American jobs. </a:t>
            </a:r>
            <a:r>
              <a:rPr lang="en-US" dirty="0" err="1"/>
              <a:t>Hufbauer's</a:t>
            </a:r>
            <a:r>
              <a:rPr lang="en-US" dirty="0"/>
              <a:t> (2005) book shows that income in the maquiladora sector has increased 15.5% since the implementation of NAFTA in 1994.</a:t>
            </a:r>
          </a:p>
        </p:txBody>
      </p:sp>
      <p:sp>
        <p:nvSpPr>
          <p:cNvPr id="8" name="Rectangle 7"/>
          <p:cNvSpPr/>
          <p:nvPr/>
        </p:nvSpPr>
        <p:spPr>
          <a:xfrm>
            <a:off x="4806461" y="5592791"/>
            <a:ext cx="4220309" cy="1200329"/>
          </a:xfrm>
          <a:prstGeom prst="rect">
            <a:avLst/>
          </a:prstGeom>
          <a:ln w="12700">
            <a:solidFill>
              <a:schemeClr val="tx1"/>
            </a:solidFill>
          </a:ln>
        </p:spPr>
        <p:txBody>
          <a:bodyPr wrap="square">
            <a:spAutoFit/>
          </a:bodyPr>
          <a:lstStyle/>
          <a:p>
            <a:r>
              <a:rPr lang="en-US" dirty="0"/>
              <a:t>The most serious overall increases in pollution </a:t>
            </a:r>
            <a:r>
              <a:rPr lang="en-US" dirty="0" smtClean="0"/>
              <a:t>were </a:t>
            </a:r>
            <a:r>
              <a:rPr lang="en-US" dirty="0"/>
              <a:t>found in the base metals sector, the </a:t>
            </a:r>
            <a:r>
              <a:rPr lang="en-US" dirty="0" smtClean="0"/>
              <a:t>petroleum </a:t>
            </a:r>
            <a:r>
              <a:rPr lang="en-US" dirty="0"/>
              <a:t>sector, and the transportation equipment sector </a:t>
            </a:r>
          </a:p>
        </p:txBody>
      </p:sp>
      <p:sp>
        <p:nvSpPr>
          <p:cNvPr id="9" name="Rectangle 8"/>
          <p:cNvSpPr/>
          <p:nvPr/>
        </p:nvSpPr>
        <p:spPr>
          <a:xfrm>
            <a:off x="58615" y="4610296"/>
            <a:ext cx="4513385" cy="923330"/>
          </a:xfrm>
          <a:prstGeom prst="rect">
            <a:avLst/>
          </a:prstGeom>
          <a:ln w="12700">
            <a:solidFill>
              <a:schemeClr val="tx1"/>
            </a:solidFill>
          </a:ln>
        </p:spPr>
        <p:txBody>
          <a:bodyPr wrap="square">
            <a:spAutoFit/>
          </a:bodyPr>
          <a:lstStyle/>
          <a:p>
            <a:r>
              <a:rPr lang="en-US" dirty="0" smtClean="0"/>
              <a:t>In the USA </a:t>
            </a:r>
            <a:r>
              <a:rPr lang="en-US" dirty="0"/>
              <a:t>from 1994 to 2007, net manufacturing employment has declined by 3,654,000</a:t>
            </a:r>
          </a:p>
        </p:txBody>
      </p:sp>
      <p:sp>
        <p:nvSpPr>
          <p:cNvPr id="10" name="Rectangle 9"/>
          <p:cNvSpPr/>
          <p:nvPr/>
        </p:nvSpPr>
        <p:spPr>
          <a:xfrm>
            <a:off x="58615" y="5661913"/>
            <a:ext cx="4572000" cy="1200329"/>
          </a:xfrm>
          <a:prstGeom prst="rect">
            <a:avLst/>
          </a:prstGeom>
          <a:ln w="12700">
            <a:solidFill>
              <a:schemeClr val="tx1"/>
            </a:solidFill>
          </a:ln>
        </p:spPr>
        <p:txBody>
          <a:bodyPr>
            <a:spAutoFit/>
          </a:bodyPr>
          <a:lstStyle/>
          <a:p>
            <a:r>
              <a:rPr lang="en-US" dirty="0"/>
              <a:t>NAFTA has increased U.S. agricultural exports to Mexico and Canada even though most of this increase occurred a decade after its ratification. </a:t>
            </a:r>
          </a:p>
        </p:txBody>
      </p:sp>
    </p:spTree>
    <p:extLst>
      <p:ext uri="{BB962C8B-B14F-4D97-AF65-F5344CB8AC3E}">
        <p14:creationId xmlns:p14="http://schemas.microsoft.com/office/powerpoint/2010/main" val="32723452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6858000"/>
          </a:xfrm>
          <a:prstGeom prst="rect">
            <a:avLst/>
          </a:prstGeom>
        </p:spPr>
      </p:pic>
      <p:sp>
        <p:nvSpPr>
          <p:cNvPr id="5" name="TextBox 4"/>
          <p:cNvSpPr txBox="1"/>
          <p:nvPr/>
        </p:nvSpPr>
        <p:spPr>
          <a:xfrm>
            <a:off x="0" y="53666"/>
            <a:ext cx="4417737" cy="2308324"/>
          </a:xfrm>
          <a:prstGeom prst="rect">
            <a:avLst/>
          </a:prstGeom>
          <a:noFill/>
        </p:spPr>
        <p:txBody>
          <a:bodyPr wrap="square" rtlCol="0">
            <a:spAutoFit/>
          </a:bodyPr>
          <a:lstStyle/>
          <a:p>
            <a:pPr algn="ctr"/>
            <a:r>
              <a:rPr lang="en-US" sz="4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URBAN ENVIRONMENTS: NEW YORK</a:t>
            </a:r>
            <a:endParaRPr lang="en-US" sz="4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3288896417"/>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lick thumbnails for pictures"/>
          <p:cNvPicPr/>
          <p:nvPr/>
        </p:nvPicPr>
        <p:blipFill rotWithShape="1">
          <a:blip r:embed="rId2">
            <a:extLst>
              <a:ext uri="{28A0092B-C50C-407E-A947-70E740481C1C}">
                <a14:useLocalDpi xmlns:a14="http://schemas.microsoft.com/office/drawing/2010/main" val="0"/>
              </a:ext>
            </a:extLst>
          </a:blip>
          <a:srcRect t="10938" b="16310"/>
          <a:stretch/>
        </p:blipFill>
        <p:spPr bwMode="auto">
          <a:xfrm>
            <a:off x="6133077" y="3615544"/>
            <a:ext cx="2961832" cy="2599544"/>
          </a:xfrm>
          <a:prstGeom prst="rect">
            <a:avLst/>
          </a:prstGeom>
          <a:noFill/>
          <a:ln>
            <a:noFill/>
          </a:ln>
          <a:extLst>
            <a:ext uri="{53640926-AAD7-44d8-BBD7-CCE9431645EC}">
              <a14:shadowObscured xmlns:a14="http://schemas.microsoft.com/office/drawing/2010/main"/>
            </a:ext>
          </a:extLst>
        </p:spPr>
      </p:pic>
      <p:pic>
        <p:nvPicPr>
          <p:cNvPr id="8" name="Picture 7" descr="Screen Shot 2013-05-12 at 9.54.22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6133077" cy="6858000"/>
          </a:xfrm>
          <a:prstGeom prst="rect">
            <a:avLst/>
          </a:prstGeom>
        </p:spPr>
      </p:pic>
      <p:sp>
        <p:nvSpPr>
          <p:cNvPr id="6" name="Text Box 2"/>
          <p:cNvSpPr txBox="1"/>
          <p:nvPr/>
        </p:nvSpPr>
        <p:spPr>
          <a:xfrm>
            <a:off x="5841999" y="106997"/>
            <a:ext cx="3252910" cy="909003"/>
          </a:xfrm>
          <a:prstGeom prst="rect">
            <a:avLst/>
          </a:prstGeom>
          <a:noFill/>
          <a:ln w="19050">
            <a:solidFill>
              <a:schemeClr val="tx1"/>
            </a:solidFill>
          </a:ln>
          <a:effectLst/>
          <a:extLst>
            <a:ext uri="{C572A759-6A51-4108-AA02-DFA0A04FC94B}">
              <ma14:wrappingTextBoxFlag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en-GB" sz="1000" b="1">
                <a:effectLst/>
                <a:latin typeface="Calibri"/>
                <a:ea typeface="ＭＳ 明朝"/>
                <a:cs typeface="Times New Roman"/>
              </a:rPr>
              <a:t>KEY STATS </a:t>
            </a:r>
            <a:endParaRPr lang="en-US" sz="1200">
              <a:effectLst/>
              <a:ea typeface="ＭＳ 明朝"/>
              <a:cs typeface="Times New Roman"/>
            </a:endParaRPr>
          </a:p>
          <a:p>
            <a:pPr>
              <a:spcAft>
                <a:spcPts val="0"/>
              </a:spcAft>
            </a:pPr>
            <a:r>
              <a:rPr lang="en-GB" sz="1000" b="1">
                <a:effectLst/>
                <a:latin typeface="Calibri"/>
                <a:ea typeface="ＭＳ 明朝"/>
                <a:cs typeface="Times New Roman"/>
              </a:rPr>
              <a:t>AREA: </a:t>
            </a:r>
            <a:r>
              <a:rPr lang="en-GB" sz="1000">
                <a:effectLst/>
                <a:latin typeface="Calibri"/>
                <a:ea typeface="ＭＳ 明朝"/>
                <a:cs typeface="Times New Roman"/>
              </a:rPr>
              <a:t>830KM2</a:t>
            </a:r>
            <a:r>
              <a:rPr lang="en-GB" sz="1000" b="1">
                <a:effectLst/>
                <a:latin typeface="Calibri"/>
                <a:ea typeface="ＭＳ 明朝"/>
                <a:cs typeface="Times New Roman"/>
              </a:rPr>
              <a:t>     POP DENSITY: </a:t>
            </a:r>
            <a:r>
              <a:rPr lang="en-GB" sz="1000">
                <a:effectLst/>
                <a:latin typeface="Calibri"/>
                <a:ea typeface="ＭＳ 明朝"/>
                <a:cs typeface="Times New Roman"/>
              </a:rPr>
              <a:t>9, 600 PEOPLE PER KM2</a:t>
            </a:r>
            <a:endParaRPr lang="en-US" sz="1200">
              <a:effectLst/>
              <a:ea typeface="ＭＳ 明朝"/>
              <a:cs typeface="Times New Roman"/>
            </a:endParaRPr>
          </a:p>
          <a:p>
            <a:pPr>
              <a:spcAft>
                <a:spcPts val="0"/>
              </a:spcAft>
            </a:pPr>
            <a:r>
              <a:rPr lang="en-GB" sz="1000" b="1">
                <a:effectLst/>
                <a:latin typeface="Calibri"/>
                <a:ea typeface="ＭＳ 明朝"/>
                <a:cs typeface="Times New Roman"/>
              </a:rPr>
              <a:t>GDP: </a:t>
            </a:r>
            <a:r>
              <a:rPr lang="en-GB" sz="1000">
                <a:effectLst/>
                <a:latin typeface="Calibri"/>
                <a:ea typeface="ＭＳ 明朝"/>
                <a:cs typeface="Times New Roman"/>
              </a:rPr>
              <a:t>US$56,103 PER CAPITA (22% MEXICO’S GDP)</a:t>
            </a:r>
            <a:endParaRPr lang="en-US" sz="1200">
              <a:effectLst/>
              <a:ea typeface="ＭＳ 明朝"/>
              <a:cs typeface="Times New Roman"/>
            </a:endParaRPr>
          </a:p>
          <a:p>
            <a:pPr>
              <a:spcAft>
                <a:spcPts val="0"/>
              </a:spcAft>
            </a:pPr>
            <a:r>
              <a:rPr lang="en-GB" sz="1200" b="1">
                <a:effectLst/>
                <a:latin typeface="Calibri"/>
                <a:ea typeface="ＭＳ 明朝"/>
                <a:cs typeface="Times New Roman"/>
              </a:rPr>
              <a:t> </a:t>
            </a:r>
            <a:endParaRPr lang="en-US" sz="1200">
              <a:effectLst/>
              <a:ea typeface="ＭＳ 明朝"/>
              <a:cs typeface="Times New Roman"/>
            </a:endParaRPr>
          </a:p>
        </p:txBody>
      </p:sp>
      <p:pic>
        <p:nvPicPr>
          <p:cNvPr id="4" name="Picture 3" descr="lick thumbnails for pictures"/>
          <p:cNvPicPr/>
          <p:nvPr/>
        </p:nvPicPr>
        <p:blipFill>
          <a:blip r:embed="rId4">
            <a:extLst>
              <a:ext uri="{28A0092B-C50C-407E-A947-70E740481C1C}">
                <a14:useLocalDpi xmlns:a14="http://schemas.microsoft.com/office/drawing/2010/main" val="0"/>
              </a:ext>
            </a:extLst>
          </a:blip>
          <a:srcRect/>
          <a:stretch>
            <a:fillRect/>
          </a:stretch>
        </p:blipFill>
        <p:spPr bwMode="auto">
          <a:xfrm>
            <a:off x="5841999" y="1016000"/>
            <a:ext cx="3252910" cy="2599544"/>
          </a:xfrm>
          <a:prstGeom prst="rect">
            <a:avLst/>
          </a:prstGeom>
          <a:noFill/>
          <a:ln>
            <a:noFill/>
          </a:ln>
        </p:spPr>
      </p:pic>
      <p:sp>
        <p:nvSpPr>
          <p:cNvPr id="9" name="Text Box 2"/>
          <p:cNvSpPr txBox="1">
            <a:spLocks noChangeArrowheads="1"/>
          </p:cNvSpPr>
          <p:nvPr/>
        </p:nvSpPr>
        <p:spPr bwMode="auto">
          <a:xfrm>
            <a:off x="3787458" y="5473016"/>
            <a:ext cx="2345619" cy="1189599"/>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s-MX" sz="1100">
                <a:effectLst/>
                <a:latin typeface="Calibri"/>
                <a:ea typeface="Calibri"/>
                <a:cs typeface="Times New Roman"/>
              </a:rPr>
              <a:t>Emissions: CO</a:t>
            </a:r>
            <a:r>
              <a:rPr lang="es-MX" sz="1100" baseline="-25000">
                <a:effectLst/>
                <a:latin typeface="Calibri"/>
                <a:ea typeface="Calibri"/>
                <a:cs typeface="Times New Roman"/>
              </a:rPr>
              <a:t>2</a:t>
            </a:r>
            <a:r>
              <a:rPr lang="es-MX" sz="1100">
                <a:effectLst/>
                <a:latin typeface="Calibri"/>
                <a:ea typeface="Calibri"/>
                <a:cs typeface="Times New Roman"/>
              </a:rPr>
              <a:t>, NO</a:t>
            </a:r>
            <a:r>
              <a:rPr lang="es-MX" sz="1100" baseline="-25000">
                <a:effectLst/>
                <a:latin typeface="Calibri"/>
                <a:ea typeface="Calibri"/>
                <a:cs typeface="Times New Roman"/>
              </a:rPr>
              <a:t>2</a:t>
            </a:r>
            <a:r>
              <a:rPr lang="es-MX" sz="1100">
                <a:effectLst/>
                <a:latin typeface="Calibri"/>
                <a:ea typeface="Calibri"/>
                <a:cs typeface="Times New Roman"/>
              </a:rPr>
              <a:t>, SO</a:t>
            </a:r>
            <a:r>
              <a:rPr lang="es-MX" sz="1100" baseline="-25000">
                <a:effectLst/>
                <a:latin typeface="Calibri"/>
                <a:ea typeface="Calibri"/>
                <a:cs typeface="Times New Roman"/>
              </a:rPr>
              <a:t>2</a:t>
            </a:r>
            <a:r>
              <a:rPr lang="es-MX" sz="1100">
                <a:effectLst/>
                <a:latin typeface="Calibri"/>
                <a:ea typeface="Calibri"/>
                <a:cs typeface="Times New Roman"/>
              </a:rPr>
              <a:t>.</a:t>
            </a:r>
            <a:endParaRPr lang="en-US" sz="1100">
              <a:effectLst/>
              <a:latin typeface="Calibri"/>
              <a:ea typeface="Calibri"/>
              <a:cs typeface="Times New Roman"/>
            </a:endParaRPr>
          </a:p>
          <a:p>
            <a:pPr>
              <a:lnSpc>
                <a:spcPct val="115000"/>
              </a:lnSpc>
              <a:spcAft>
                <a:spcPts val="1000"/>
              </a:spcAft>
            </a:pPr>
            <a:r>
              <a:rPr lang="en-US" sz="1100">
                <a:effectLst/>
                <a:latin typeface="Calibri"/>
                <a:ea typeface="Calibri"/>
                <a:cs typeface="Times New Roman"/>
              </a:rPr>
              <a:t>58.3 million metric tons of CO</a:t>
            </a:r>
            <a:r>
              <a:rPr lang="en-US" sz="600">
                <a:effectLst/>
                <a:latin typeface="Calibri"/>
                <a:ea typeface="Calibri"/>
                <a:cs typeface="Times New Roman"/>
              </a:rPr>
              <a:t>2 </a:t>
            </a:r>
            <a:r>
              <a:rPr lang="en-US" sz="1100">
                <a:effectLst/>
                <a:latin typeface="Calibri"/>
                <a:ea typeface="Calibri"/>
                <a:cs typeface="Times New Roman"/>
              </a:rPr>
              <a:t>during 2005.</a:t>
            </a:r>
          </a:p>
          <a:p>
            <a:pPr>
              <a:lnSpc>
                <a:spcPct val="115000"/>
              </a:lnSpc>
              <a:spcAft>
                <a:spcPts val="1000"/>
              </a:spcAft>
            </a:pPr>
            <a:r>
              <a:rPr lang="en-US" sz="1100">
                <a:effectLst/>
                <a:latin typeface="Calibri"/>
                <a:ea typeface="Calibri"/>
                <a:cs typeface="Times New Roman"/>
              </a:rPr>
              <a:t>Acid rains.</a:t>
            </a:r>
          </a:p>
        </p:txBody>
      </p:sp>
    </p:spTree>
    <p:extLst>
      <p:ext uri="{BB962C8B-B14F-4D97-AF65-F5344CB8AC3E}">
        <p14:creationId xmlns:p14="http://schemas.microsoft.com/office/powerpoint/2010/main" val="6853698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9144000" cy="6858000"/>
          </a:xfrm>
          <a:prstGeom prst="rect">
            <a:avLst/>
          </a:prstGeom>
        </p:spPr>
      </p:pic>
      <p:sp>
        <p:nvSpPr>
          <p:cNvPr id="6" name="TextBox 5"/>
          <p:cNvSpPr txBox="1"/>
          <p:nvPr/>
        </p:nvSpPr>
        <p:spPr>
          <a:xfrm>
            <a:off x="3183632" y="143108"/>
            <a:ext cx="5741270" cy="1446550"/>
          </a:xfrm>
          <a:prstGeom prst="rect">
            <a:avLst/>
          </a:prstGeom>
          <a:noFill/>
        </p:spPr>
        <p:txBody>
          <a:bodyPr wrap="square" rtlCol="0">
            <a:spAutoFit/>
          </a:bodyPr>
          <a:lstStyle/>
          <a:p>
            <a:r>
              <a:rPr lang="en-US" sz="4400" b="1" dirty="0" smtClean="0">
                <a:solidFill>
                  <a:srgbClr val="FFFFFF"/>
                </a:solidFill>
              </a:rPr>
              <a:t>HAZARDS &amp; DISASTERS: HURRICANE KATRINA</a:t>
            </a:r>
            <a:endParaRPr lang="en-US" sz="4400" b="1" dirty="0">
              <a:solidFill>
                <a:srgbClr val="FFFFFF"/>
              </a:solidFill>
            </a:endParaRPr>
          </a:p>
        </p:txBody>
      </p:sp>
    </p:spTree>
    <p:extLst>
      <p:ext uri="{BB962C8B-B14F-4D97-AF65-F5344CB8AC3E}">
        <p14:creationId xmlns:p14="http://schemas.microsoft.com/office/powerpoint/2010/main" val="2414716406"/>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83470"/>
            <a:ext cx="5822460" cy="2031325"/>
          </a:xfrm>
          <a:prstGeom prst="rect">
            <a:avLst/>
          </a:prstGeom>
          <a:ln w="12700">
            <a:solidFill>
              <a:schemeClr val="tx1"/>
            </a:solidFill>
          </a:ln>
        </p:spPr>
        <p:txBody>
          <a:bodyPr wrap="square">
            <a:spAutoFit/>
          </a:bodyPr>
          <a:lstStyle/>
          <a:p>
            <a:r>
              <a:rPr lang="en-US" dirty="0"/>
              <a:t>Hurricane Katrina was the deadliest and most destructive Atlantic hurricane of the 2005 Atlantic hurricane season. It was the costliest natural disaster, as well as one of the five deadliest hurricanes, in the history of the United </a:t>
            </a:r>
            <a:r>
              <a:rPr lang="en-US" dirty="0" smtClean="0"/>
              <a:t>States. </a:t>
            </a:r>
            <a:r>
              <a:rPr lang="en-US" dirty="0"/>
              <a:t>At least 1,833 people died in the hurricane and subsequent floods, making it the deadliest U.S. hurricane </a:t>
            </a:r>
            <a:r>
              <a:rPr lang="en-US" dirty="0" smtClean="0"/>
              <a:t>total </a:t>
            </a:r>
            <a:r>
              <a:rPr lang="en-US" dirty="0"/>
              <a:t>property damage was estimated at $81 billion (2005 USD</a:t>
            </a:r>
            <a:r>
              <a:rPr lang="en-US" dirty="0" smtClean="0"/>
              <a:t>)</a:t>
            </a:r>
            <a:endParaRPr lang="en-US" dirty="0"/>
          </a:p>
        </p:txBody>
      </p:sp>
      <p:sp>
        <p:nvSpPr>
          <p:cNvPr id="5" name="Rectangle 4"/>
          <p:cNvSpPr/>
          <p:nvPr/>
        </p:nvSpPr>
        <p:spPr>
          <a:xfrm>
            <a:off x="5959230" y="83470"/>
            <a:ext cx="3048001" cy="4247317"/>
          </a:xfrm>
          <a:prstGeom prst="rect">
            <a:avLst/>
          </a:prstGeom>
          <a:ln w="12700">
            <a:solidFill>
              <a:schemeClr val="tx1"/>
            </a:solidFill>
          </a:ln>
        </p:spPr>
        <p:txBody>
          <a:bodyPr wrap="square">
            <a:spAutoFit/>
          </a:bodyPr>
          <a:lstStyle/>
          <a:p>
            <a:r>
              <a:rPr lang="en-US" dirty="0"/>
              <a:t>Eventually 80% of the city and large tracts of neighboring parishes became flooded, and the floodwaters lingered for weeks.[4] However, the worst property damage occurred in coastal areas, such as all Mississippi beachfront towns, which were flooded over 90% in hours, as boats and casino barges rammed buildings, pushing cars and houses inland, with waters reaching 6–12 miles (10–19 km) from the beach.</a:t>
            </a:r>
          </a:p>
        </p:txBody>
      </p:sp>
      <p:sp>
        <p:nvSpPr>
          <p:cNvPr id="6" name="Rectangle 5"/>
          <p:cNvSpPr/>
          <p:nvPr/>
        </p:nvSpPr>
        <p:spPr>
          <a:xfrm>
            <a:off x="0" y="2176657"/>
            <a:ext cx="5822460" cy="2862323"/>
          </a:xfrm>
          <a:prstGeom prst="rect">
            <a:avLst/>
          </a:prstGeom>
          <a:ln w="12700">
            <a:solidFill>
              <a:schemeClr val="tx1"/>
            </a:solidFill>
          </a:ln>
        </p:spPr>
        <p:txBody>
          <a:bodyPr wrap="square">
            <a:spAutoFit/>
          </a:bodyPr>
          <a:lstStyle/>
          <a:p>
            <a:r>
              <a:rPr lang="en-US" dirty="0"/>
              <a:t>The hurricane surge protection failures in New Orleans are considered the worst civil engineering disaster in U.S. </a:t>
            </a:r>
            <a:r>
              <a:rPr lang="en-US" dirty="0" smtClean="0"/>
              <a:t>history </a:t>
            </a:r>
            <a:r>
              <a:rPr lang="en-US" dirty="0"/>
              <a:t>and prompted a lawsuit against the U.S. Army Corps of Engineers (USACE), the designers and builders of the levee system as mandated by the Flood Control Act of 1965. Responsibility for the failures and flooding was laid squarely on the Army Corps in January 2008 by Judge Stanwood Duval, U.S. District Court,[6] but the federal agency could not be held financially liable due to sovereign immunity in the Flood Control Act of 1928. </a:t>
            </a:r>
          </a:p>
        </p:txBody>
      </p:sp>
      <p:sp>
        <p:nvSpPr>
          <p:cNvPr id="7" name="Rectangle 6"/>
          <p:cNvSpPr/>
          <p:nvPr/>
        </p:nvSpPr>
        <p:spPr>
          <a:xfrm>
            <a:off x="5959230" y="4296245"/>
            <a:ext cx="3048001" cy="2308324"/>
          </a:xfrm>
          <a:prstGeom prst="rect">
            <a:avLst/>
          </a:prstGeom>
          <a:ln w="12700">
            <a:solidFill>
              <a:schemeClr val="tx1"/>
            </a:solidFill>
          </a:ln>
        </p:spPr>
        <p:txBody>
          <a:bodyPr wrap="square">
            <a:spAutoFit/>
          </a:bodyPr>
          <a:lstStyle/>
          <a:p>
            <a:r>
              <a:rPr lang="en-US" dirty="0"/>
              <a:t>Federal disaster declarations covered 90,000 square miles (233,000 km2) of the United States, an area almost as large as the United Kingdom. The hurricane left an estimated three million people without electricity</a:t>
            </a:r>
          </a:p>
        </p:txBody>
      </p:sp>
      <p:sp>
        <p:nvSpPr>
          <p:cNvPr id="8" name="Rectangle 7"/>
          <p:cNvSpPr/>
          <p:nvPr/>
        </p:nvSpPr>
        <p:spPr>
          <a:xfrm>
            <a:off x="39076" y="5127241"/>
            <a:ext cx="5783384" cy="1477328"/>
          </a:xfrm>
          <a:prstGeom prst="rect">
            <a:avLst/>
          </a:prstGeom>
          <a:ln w="12700">
            <a:solidFill>
              <a:schemeClr val="tx1"/>
            </a:solidFill>
          </a:ln>
        </p:spPr>
        <p:txBody>
          <a:bodyPr wrap="square">
            <a:spAutoFit/>
          </a:bodyPr>
          <a:lstStyle/>
          <a:p>
            <a:r>
              <a:rPr lang="en-US" dirty="0"/>
              <a:t>FEMA provided housing assistance (rental assistance, trailers, etc.) to more than 700,000 applicants—families and individuals. However, only one-fifth of the trailers requested in Orleans Parish were supplied, resulting in an enormous housing shortage in the city of New Orleans</a:t>
            </a:r>
          </a:p>
        </p:txBody>
      </p:sp>
    </p:spTree>
    <p:extLst>
      <p:ext uri="{BB962C8B-B14F-4D97-AF65-F5344CB8AC3E}">
        <p14:creationId xmlns:p14="http://schemas.microsoft.com/office/powerpoint/2010/main" val="10831673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 y="-1"/>
            <a:ext cx="9204819" cy="6858001"/>
          </a:xfrm>
          <a:prstGeom prst="rect">
            <a:avLst/>
          </a:prstGeom>
        </p:spPr>
      </p:pic>
      <p:sp>
        <p:nvSpPr>
          <p:cNvPr id="5" name="TextBox 4"/>
          <p:cNvSpPr txBox="1"/>
          <p:nvPr/>
        </p:nvSpPr>
        <p:spPr>
          <a:xfrm>
            <a:off x="125199" y="5455990"/>
            <a:ext cx="9018801" cy="1446550"/>
          </a:xfrm>
          <a:prstGeom prst="rect">
            <a:avLst/>
          </a:prstGeom>
          <a:noFill/>
        </p:spPr>
        <p:txBody>
          <a:bodyPr wrap="square" rtlCol="0">
            <a:spAutoFit/>
          </a:bodyPr>
          <a:lstStyle/>
          <a:p>
            <a:pPr algn="ctr"/>
            <a:r>
              <a:rPr lang="en-US" sz="4400" b="1" dirty="0" smtClean="0">
                <a:solidFill>
                  <a:srgbClr val="FFFFFF"/>
                </a:solidFill>
              </a:rPr>
              <a:t>HAZARDS &amp; DISASTERS: DEEPWATER HORIZON GULF OIL SPILL</a:t>
            </a:r>
            <a:endParaRPr lang="en-US" sz="4400" b="1" dirty="0">
              <a:solidFill>
                <a:srgbClr val="FFFFFF"/>
              </a:solidFill>
            </a:endParaRPr>
          </a:p>
        </p:txBody>
      </p:sp>
    </p:spTree>
    <p:extLst>
      <p:ext uri="{BB962C8B-B14F-4D97-AF65-F5344CB8AC3E}">
        <p14:creationId xmlns:p14="http://schemas.microsoft.com/office/powerpoint/2010/main" val="4135958154"/>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4435231" cy="646331"/>
          </a:xfrm>
          <a:prstGeom prst="rect">
            <a:avLst/>
          </a:prstGeom>
          <a:ln w="12700">
            <a:solidFill>
              <a:schemeClr val="tx1"/>
            </a:solidFill>
          </a:ln>
        </p:spPr>
        <p:txBody>
          <a:bodyPr wrap="square">
            <a:spAutoFit/>
          </a:bodyPr>
          <a:lstStyle/>
          <a:p>
            <a:r>
              <a:rPr lang="en-US" dirty="0"/>
              <a:t> the largest accidental marine oil spill in the history of the petroleum industry</a:t>
            </a:r>
          </a:p>
        </p:txBody>
      </p:sp>
      <p:sp>
        <p:nvSpPr>
          <p:cNvPr id="5" name="Rectangle 4"/>
          <p:cNvSpPr/>
          <p:nvPr/>
        </p:nvSpPr>
        <p:spPr>
          <a:xfrm>
            <a:off x="4454770" y="0"/>
            <a:ext cx="4689230" cy="1754327"/>
          </a:xfrm>
          <a:prstGeom prst="rect">
            <a:avLst/>
          </a:prstGeom>
          <a:ln w="12700">
            <a:solidFill>
              <a:schemeClr val="tx1"/>
            </a:solidFill>
          </a:ln>
        </p:spPr>
        <p:txBody>
          <a:bodyPr wrap="square">
            <a:spAutoFit/>
          </a:bodyPr>
          <a:lstStyle/>
          <a:p>
            <a:r>
              <a:rPr lang="en-US" dirty="0"/>
              <a:t>Following the explosion and sinking of the </a:t>
            </a:r>
            <a:r>
              <a:rPr lang="en-US" dirty="0" err="1"/>
              <a:t>Deepwater</a:t>
            </a:r>
            <a:r>
              <a:rPr lang="en-US" dirty="0"/>
              <a:t> Horizon oil rig, which claimed 11 lives</a:t>
            </a:r>
            <a:r>
              <a:rPr lang="en-US" dirty="0" smtClean="0"/>
              <a:t>, </a:t>
            </a:r>
            <a:r>
              <a:rPr lang="en-US" dirty="0"/>
              <a:t>a sea-floor oil gusher flowed unabated for 87 days, until it was capped on 15 July 2010</a:t>
            </a:r>
            <a:r>
              <a:rPr lang="en-US" dirty="0" smtClean="0"/>
              <a:t>. </a:t>
            </a:r>
            <a:r>
              <a:rPr lang="en-US" dirty="0"/>
              <a:t>The total discharge is estimated at 4.9 million barrels (210 million US gal; 780,000 m3)</a:t>
            </a:r>
            <a:r>
              <a:rPr lang="en-US" dirty="0" smtClean="0"/>
              <a:t>.</a:t>
            </a:r>
            <a:endParaRPr lang="en-US" dirty="0"/>
          </a:p>
        </p:txBody>
      </p:sp>
      <p:sp>
        <p:nvSpPr>
          <p:cNvPr id="6" name="Rectangle 5"/>
          <p:cNvSpPr/>
          <p:nvPr/>
        </p:nvSpPr>
        <p:spPr>
          <a:xfrm>
            <a:off x="19539" y="680219"/>
            <a:ext cx="4415692" cy="1477328"/>
          </a:xfrm>
          <a:prstGeom prst="rect">
            <a:avLst/>
          </a:prstGeom>
          <a:ln w="12700">
            <a:solidFill>
              <a:schemeClr val="tx1"/>
            </a:solidFill>
          </a:ln>
        </p:spPr>
        <p:txBody>
          <a:bodyPr wrap="square">
            <a:spAutoFit/>
          </a:bodyPr>
          <a:lstStyle/>
          <a:p>
            <a:r>
              <a:rPr lang="en-US" dirty="0"/>
              <a:t>A massive response ensued to protect beaches, wetlands and estuaries from the spreading oil utilizing skimmer ships, floating booms, controlled burns and 1.84 million US gallons (7,000 m3) of </a:t>
            </a:r>
            <a:r>
              <a:rPr lang="en-US" dirty="0" err="1"/>
              <a:t>Corexit</a:t>
            </a:r>
            <a:r>
              <a:rPr lang="en-US" dirty="0"/>
              <a:t> oil dispersant</a:t>
            </a:r>
          </a:p>
        </p:txBody>
      </p:sp>
      <p:sp>
        <p:nvSpPr>
          <p:cNvPr id="7" name="Rectangle 6"/>
          <p:cNvSpPr/>
          <p:nvPr/>
        </p:nvSpPr>
        <p:spPr>
          <a:xfrm>
            <a:off x="0" y="2208461"/>
            <a:ext cx="4435231" cy="1754327"/>
          </a:xfrm>
          <a:prstGeom prst="rect">
            <a:avLst/>
          </a:prstGeom>
          <a:ln w="12700">
            <a:solidFill>
              <a:schemeClr val="tx1"/>
            </a:solidFill>
          </a:ln>
        </p:spPr>
        <p:txBody>
          <a:bodyPr wrap="square">
            <a:spAutoFit/>
          </a:bodyPr>
          <a:lstStyle/>
          <a:p>
            <a:r>
              <a:rPr lang="en-US" dirty="0"/>
              <a:t>Due to the months-long spill, along with adverse effects from the response and cleanup activities, extensive damage to marine and wildlife habitats, fishing and tourism industries, and human health problems have continued through 2013</a:t>
            </a:r>
          </a:p>
        </p:txBody>
      </p:sp>
      <p:sp>
        <p:nvSpPr>
          <p:cNvPr id="8" name="Rectangle 7"/>
          <p:cNvSpPr/>
          <p:nvPr/>
        </p:nvSpPr>
        <p:spPr>
          <a:xfrm>
            <a:off x="4435230" y="1774480"/>
            <a:ext cx="4708769" cy="3970318"/>
          </a:xfrm>
          <a:prstGeom prst="rect">
            <a:avLst/>
          </a:prstGeom>
          <a:ln w="12700">
            <a:solidFill>
              <a:schemeClr val="tx1"/>
            </a:solidFill>
          </a:ln>
        </p:spPr>
        <p:txBody>
          <a:bodyPr wrap="square">
            <a:spAutoFit/>
          </a:bodyPr>
          <a:lstStyle/>
          <a:p>
            <a:r>
              <a:rPr lang="en-US" dirty="0"/>
              <a:t>Numerous investigations explored the causes of the explosion and record-setting spill. Notably, the U.S. government's September 2011 report pointed to defective cement on the well, faulting mostly BP, but also well operator Transocean and contractor Halliburton</a:t>
            </a:r>
            <a:r>
              <a:rPr lang="en-US" dirty="0" smtClean="0"/>
              <a:t>. </a:t>
            </a:r>
            <a:r>
              <a:rPr lang="en-US" dirty="0"/>
              <a:t>Earlier in 2011, a White House commission likewise blamed BP and its partners for a series of cost-cutting decisions and an insufficient safety system, but also concluded that the spill resulted from "systemic" root causes and "absent significant reform in both industry practices and government policies, might well recur"</a:t>
            </a:r>
          </a:p>
        </p:txBody>
      </p:sp>
      <p:sp>
        <p:nvSpPr>
          <p:cNvPr id="9" name="Rectangle 8"/>
          <p:cNvSpPr/>
          <p:nvPr/>
        </p:nvSpPr>
        <p:spPr>
          <a:xfrm>
            <a:off x="0" y="4029670"/>
            <a:ext cx="4435231" cy="923330"/>
          </a:xfrm>
          <a:prstGeom prst="rect">
            <a:avLst/>
          </a:prstGeom>
          <a:ln w="12700">
            <a:solidFill>
              <a:schemeClr val="tx1"/>
            </a:solidFill>
          </a:ln>
        </p:spPr>
        <p:txBody>
          <a:bodyPr wrap="square">
            <a:spAutoFit/>
          </a:bodyPr>
          <a:lstStyle/>
          <a:p>
            <a:r>
              <a:rPr lang="en-US" dirty="0"/>
              <a:t>As of February 2013, criminal and civil settlements and payments to a trust fund had cost the company $42.2 billion</a:t>
            </a:r>
          </a:p>
        </p:txBody>
      </p:sp>
      <p:sp>
        <p:nvSpPr>
          <p:cNvPr id="10" name="Rectangle 9"/>
          <p:cNvSpPr/>
          <p:nvPr/>
        </p:nvSpPr>
        <p:spPr>
          <a:xfrm>
            <a:off x="4454770" y="5744798"/>
            <a:ext cx="4689229" cy="923330"/>
          </a:xfrm>
          <a:prstGeom prst="rect">
            <a:avLst/>
          </a:prstGeom>
          <a:ln w="12700">
            <a:solidFill>
              <a:schemeClr val="tx1"/>
            </a:solidFill>
          </a:ln>
        </p:spPr>
        <p:txBody>
          <a:bodyPr wrap="square">
            <a:spAutoFit/>
          </a:bodyPr>
          <a:lstStyle/>
          <a:p>
            <a:r>
              <a:rPr lang="en-US" dirty="0"/>
              <a:t>NOAA had closed </a:t>
            </a:r>
            <a:r>
              <a:rPr lang="en-US" dirty="0" smtClean="0"/>
              <a:t>36</a:t>
            </a:r>
            <a:r>
              <a:rPr lang="en-US" dirty="0"/>
              <a:t>% of Federal waters in the Gulf of Mexico, for commercial fishing causing $2.5 billion </a:t>
            </a:r>
            <a:r>
              <a:rPr lang="en-US" dirty="0" smtClean="0"/>
              <a:t>cost. </a:t>
            </a:r>
            <a:endParaRPr lang="en-US" dirty="0"/>
          </a:p>
        </p:txBody>
      </p:sp>
      <p:sp>
        <p:nvSpPr>
          <p:cNvPr id="11" name="Rectangle 10"/>
          <p:cNvSpPr/>
          <p:nvPr/>
        </p:nvSpPr>
        <p:spPr>
          <a:xfrm>
            <a:off x="19539" y="5019318"/>
            <a:ext cx="4415691" cy="1754327"/>
          </a:xfrm>
          <a:prstGeom prst="rect">
            <a:avLst/>
          </a:prstGeom>
          <a:ln w="12700">
            <a:solidFill>
              <a:schemeClr val="tx1"/>
            </a:solidFill>
          </a:ln>
        </p:spPr>
        <p:txBody>
          <a:bodyPr wrap="square">
            <a:spAutoFit/>
          </a:bodyPr>
          <a:lstStyle/>
          <a:p>
            <a:r>
              <a:rPr lang="en-US" dirty="0"/>
              <a:t>The U.S. Travel Association estimated that the economic impact of the oil spill on tourism over a three-year period could be $23 billion, in a region that supports over 400,000 travel industry jobs generating $34 billion in revenue annually.</a:t>
            </a:r>
          </a:p>
        </p:txBody>
      </p:sp>
    </p:spTree>
    <p:extLst>
      <p:ext uri="{BB962C8B-B14F-4D97-AF65-F5344CB8AC3E}">
        <p14:creationId xmlns:p14="http://schemas.microsoft.com/office/powerpoint/2010/main" val="5990662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1"/>
            <a:ext cx="9144000" cy="6873203"/>
          </a:xfrm>
          <a:prstGeom prst="rect">
            <a:avLst/>
          </a:prstGeom>
        </p:spPr>
      </p:pic>
      <p:sp>
        <p:nvSpPr>
          <p:cNvPr id="5" name="TextBox 4"/>
          <p:cNvSpPr txBox="1"/>
          <p:nvPr/>
        </p:nvSpPr>
        <p:spPr>
          <a:xfrm>
            <a:off x="1" y="5288340"/>
            <a:ext cx="7708682" cy="1569660"/>
          </a:xfrm>
          <a:prstGeom prst="rect">
            <a:avLst/>
          </a:prstGeom>
          <a:noFill/>
        </p:spPr>
        <p:txBody>
          <a:bodyPr wrap="square" rtlCol="0">
            <a:spAutoFit/>
          </a:bodyPr>
          <a:lstStyle/>
          <a:p>
            <a:pPr algn="ctr"/>
            <a:r>
              <a:rPr lang="en-US" sz="4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POPULATION IN TRANSITIONS - MIGRATION</a:t>
            </a:r>
            <a:endParaRPr lang="en-US" sz="4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27300294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9144000" cy="6858000"/>
          </a:xfrm>
          <a:prstGeom prst="rect">
            <a:avLst/>
          </a:prstGeom>
        </p:spPr>
      </p:pic>
      <p:sp>
        <p:nvSpPr>
          <p:cNvPr id="6" name="TextBox 5"/>
          <p:cNvSpPr txBox="1"/>
          <p:nvPr/>
        </p:nvSpPr>
        <p:spPr>
          <a:xfrm>
            <a:off x="0" y="214662"/>
            <a:ext cx="9143999" cy="830997"/>
          </a:xfrm>
          <a:prstGeom prst="rect">
            <a:avLst/>
          </a:prstGeom>
          <a:noFill/>
        </p:spPr>
        <p:txBody>
          <a:bodyPr wrap="square" rtlCol="0">
            <a:spAutoFit/>
          </a:bodyPr>
          <a:lstStyle/>
          <a:p>
            <a:pPr algn="ctr"/>
            <a:r>
              <a:rPr lang="en-US" sz="4800" b="1" dirty="0" smtClean="0">
                <a:solidFill>
                  <a:srgbClr val="FFFFFF"/>
                </a:solidFill>
              </a:rPr>
              <a:t>FOOD &amp; HEALTH: OBESITY</a:t>
            </a:r>
            <a:endParaRPr lang="en-US" sz="4800" b="1" dirty="0">
              <a:solidFill>
                <a:srgbClr val="FFFFFF"/>
              </a:solidFill>
            </a:endParaRPr>
          </a:p>
        </p:txBody>
      </p:sp>
    </p:spTree>
    <p:extLst>
      <p:ext uri="{BB962C8B-B14F-4D97-AF65-F5344CB8AC3E}">
        <p14:creationId xmlns:p14="http://schemas.microsoft.com/office/powerpoint/2010/main" val="9998264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4708770" cy="1754327"/>
          </a:xfrm>
          <a:prstGeom prst="rect">
            <a:avLst/>
          </a:prstGeom>
          <a:ln w="12700">
            <a:solidFill>
              <a:schemeClr val="tx1"/>
            </a:solidFill>
          </a:ln>
        </p:spPr>
        <p:txBody>
          <a:bodyPr wrap="square">
            <a:spAutoFit/>
          </a:bodyPr>
          <a:lstStyle/>
          <a:p>
            <a:r>
              <a:rPr lang="en-US" dirty="0"/>
              <a:t>Obesity in the United States has been increasingly cited as a major health issue in recent decades. While many industrialized countries have experienced similar increases, obesity rates in the United States are among the highest in the world.</a:t>
            </a:r>
          </a:p>
        </p:txBody>
      </p:sp>
      <p:sp>
        <p:nvSpPr>
          <p:cNvPr id="5" name="Rectangle 4"/>
          <p:cNvSpPr/>
          <p:nvPr/>
        </p:nvSpPr>
        <p:spPr>
          <a:xfrm>
            <a:off x="4923692" y="59291"/>
            <a:ext cx="4220308" cy="2585323"/>
          </a:xfrm>
          <a:prstGeom prst="rect">
            <a:avLst/>
          </a:prstGeom>
          <a:ln w="12700">
            <a:solidFill>
              <a:schemeClr val="tx1"/>
            </a:solidFill>
          </a:ln>
        </p:spPr>
        <p:txBody>
          <a:bodyPr wrap="square">
            <a:spAutoFit/>
          </a:bodyPr>
          <a:lstStyle/>
          <a:p>
            <a:r>
              <a:rPr lang="en-US" dirty="0"/>
              <a:t>From 13% obesity in 1962, estimates have steadily increased, reaching 19.4% in 1997, 24.5% in 2004</a:t>
            </a:r>
            <a:r>
              <a:rPr lang="en-US" dirty="0" smtClean="0"/>
              <a:t>, </a:t>
            </a:r>
            <a:r>
              <a:rPr lang="en-US" dirty="0"/>
              <a:t>26.6% in 2007</a:t>
            </a:r>
            <a:r>
              <a:rPr lang="en-US" dirty="0" smtClean="0"/>
              <a:t>, </a:t>
            </a:r>
            <a:r>
              <a:rPr lang="en-US" dirty="0"/>
              <a:t>and 33.8% (adults) and 17% (children) in 2008</a:t>
            </a:r>
            <a:r>
              <a:rPr lang="en-US" dirty="0" smtClean="0"/>
              <a:t>.</a:t>
            </a:r>
            <a:r>
              <a:rPr lang="en-US" dirty="0"/>
              <a:t> </a:t>
            </a:r>
            <a:r>
              <a:rPr lang="en-US" dirty="0" smtClean="0"/>
              <a:t>In </a:t>
            </a:r>
            <a:r>
              <a:rPr lang="en-US" dirty="0"/>
              <a:t>2010, the Centers for Disease Control and Prevention (CDC) reported higher numbers once more, counting 35.7% of American adults as obese, and 17% of American children.</a:t>
            </a:r>
          </a:p>
        </p:txBody>
      </p:sp>
      <p:sp>
        <p:nvSpPr>
          <p:cNvPr id="6" name="Rectangle 5"/>
          <p:cNvSpPr/>
          <p:nvPr/>
        </p:nvSpPr>
        <p:spPr>
          <a:xfrm>
            <a:off x="0" y="1914495"/>
            <a:ext cx="4708770" cy="2862323"/>
          </a:xfrm>
          <a:prstGeom prst="rect">
            <a:avLst/>
          </a:prstGeom>
          <a:ln w="12700">
            <a:solidFill>
              <a:schemeClr val="tx1"/>
            </a:solidFill>
          </a:ln>
        </p:spPr>
        <p:txBody>
          <a:bodyPr wrap="square">
            <a:spAutoFit/>
          </a:bodyPr>
          <a:lstStyle/>
          <a:p>
            <a:r>
              <a:rPr lang="en-US" dirty="0"/>
              <a:t>Obesity has been cited as a contributing factor to approximately 100,000–400,000 deaths in the United States per </a:t>
            </a:r>
            <a:r>
              <a:rPr lang="en-US" dirty="0" smtClean="0"/>
              <a:t>year</a:t>
            </a:r>
            <a:r>
              <a:rPr lang="en-US" dirty="0"/>
              <a:t> </a:t>
            </a:r>
            <a:r>
              <a:rPr lang="en-US" dirty="0" smtClean="0"/>
              <a:t> </a:t>
            </a:r>
            <a:r>
              <a:rPr lang="en-US" dirty="0"/>
              <a:t>and has increased health care use and expenditures</a:t>
            </a:r>
            <a:r>
              <a:rPr lang="en-US" dirty="0" smtClean="0"/>
              <a:t>,</a:t>
            </a:r>
            <a:r>
              <a:rPr lang="en-US" dirty="0"/>
              <a:t> </a:t>
            </a:r>
            <a:r>
              <a:rPr lang="en-US" dirty="0" smtClean="0"/>
              <a:t>costing </a:t>
            </a:r>
            <a:r>
              <a:rPr lang="en-US" dirty="0"/>
              <a:t>society an estimated $117 billion in direct (preventive, diagnostic, and treatment services related to weight) and indirect (absenteeism, loss of future earnings due to premature death) </a:t>
            </a:r>
            <a:r>
              <a:rPr lang="en-US" dirty="0" smtClean="0"/>
              <a:t>costs and </a:t>
            </a:r>
            <a:r>
              <a:rPr lang="en-US" dirty="0"/>
              <a:t>accounts for 6% to 12% of national health care expenditures in the United States</a:t>
            </a:r>
            <a:r>
              <a:rPr lang="en-US" dirty="0" smtClean="0"/>
              <a:t>.</a:t>
            </a:r>
            <a:endParaRPr lang="en-US" dirty="0"/>
          </a:p>
        </p:txBody>
      </p:sp>
      <p:sp>
        <p:nvSpPr>
          <p:cNvPr id="7" name="Rectangle 6"/>
          <p:cNvSpPr/>
          <p:nvPr/>
        </p:nvSpPr>
        <p:spPr>
          <a:xfrm>
            <a:off x="4923691" y="2820186"/>
            <a:ext cx="4220309" cy="2585323"/>
          </a:xfrm>
          <a:prstGeom prst="rect">
            <a:avLst/>
          </a:prstGeom>
          <a:ln w="12700">
            <a:solidFill>
              <a:schemeClr val="tx1"/>
            </a:solidFill>
          </a:ln>
        </p:spPr>
        <p:txBody>
          <a:bodyPr wrap="square">
            <a:spAutoFit/>
          </a:bodyPr>
          <a:lstStyle/>
          <a:p>
            <a:r>
              <a:rPr lang="en-US" dirty="0"/>
              <a:t>Under pressure from parents and anti-obesity advocates, many school districts moved to ban sodas, junk foods, and candy from vending machines and </a:t>
            </a:r>
            <a:r>
              <a:rPr lang="en-US" dirty="0" smtClean="0"/>
              <a:t>cafeterias. State </a:t>
            </a:r>
            <a:r>
              <a:rPr lang="en-US" dirty="0"/>
              <a:t>legislators in California, for example, passed laws banning the sale of machine-dispensed snacks and drinks in elementary schools in 2003, despite objections by the California-Nevada Soft Drink Association. </a:t>
            </a:r>
          </a:p>
        </p:txBody>
      </p:sp>
      <p:sp>
        <p:nvSpPr>
          <p:cNvPr id="8" name="Rectangle 7"/>
          <p:cNvSpPr/>
          <p:nvPr/>
        </p:nvSpPr>
        <p:spPr>
          <a:xfrm>
            <a:off x="0" y="4855922"/>
            <a:ext cx="4708770" cy="1754327"/>
          </a:xfrm>
          <a:prstGeom prst="rect">
            <a:avLst/>
          </a:prstGeom>
          <a:ln w="12700">
            <a:solidFill>
              <a:schemeClr val="tx1"/>
            </a:solidFill>
          </a:ln>
        </p:spPr>
        <p:txBody>
          <a:bodyPr wrap="square">
            <a:spAutoFit/>
          </a:bodyPr>
          <a:lstStyle/>
          <a:p>
            <a:r>
              <a:rPr lang="en-US" dirty="0"/>
              <a:t>In 2008 New York City was the first city to pass a “labeling bill” that “require[d] restaurants” in several cities and states to “post the caloric content of all regular menu items, in a prominent place and using the same font and format as the price.”</a:t>
            </a:r>
          </a:p>
        </p:txBody>
      </p:sp>
      <p:sp>
        <p:nvSpPr>
          <p:cNvPr id="9" name="Rectangle 8"/>
          <p:cNvSpPr/>
          <p:nvPr/>
        </p:nvSpPr>
        <p:spPr>
          <a:xfrm>
            <a:off x="4923692" y="5686919"/>
            <a:ext cx="4220308" cy="923330"/>
          </a:xfrm>
          <a:prstGeom prst="rect">
            <a:avLst/>
          </a:prstGeom>
          <a:ln w="12700">
            <a:solidFill>
              <a:schemeClr val="tx1"/>
            </a:solidFill>
          </a:ln>
        </p:spPr>
        <p:txBody>
          <a:bodyPr wrap="square">
            <a:spAutoFit/>
          </a:bodyPr>
          <a:lstStyle/>
          <a:p>
            <a:r>
              <a:rPr lang="en-US" dirty="0" err="1"/>
              <a:t>HealthCorps</a:t>
            </a:r>
            <a:r>
              <a:rPr lang="en-US" dirty="0"/>
              <a:t> work to educate people on healthy eating and advocate for healthy food choices in an effort to combat obesity</a:t>
            </a:r>
          </a:p>
        </p:txBody>
      </p:sp>
    </p:spTree>
    <p:extLst>
      <p:ext uri="{BB962C8B-B14F-4D97-AF65-F5344CB8AC3E}">
        <p14:creationId xmlns:p14="http://schemas.microsoft.com/office/powerpoint/2010/main" val="5570546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6858000"/>
          </a:xfrm>
          <a:prstGeom prst="rect">
            <a:avLst/>
          </a:prstGeom>
        </p:spPr>
      </p:pic>
      <p:sp>
        <p:nvSpPr>
          <p:cNvPr id="5" name="TextBox 4"/>
          <p:cNvSpPr txBox="1"/>
          <p:nvPr/>
        </p:nvSpPr>
        <p:spPr>
          <a:xfrm>
            <a:off x="321940" y="840759"/>
            <a:ext cx="8513533" cy="1446550"/>
          </a:xfrm>
          <a:prstGeom prst="rect">
            <a:avLst/>
          </a:prstGeom>
          <a:noFill/>
        </p:spPr>
        <p:txBody>
          <a:bodyPr wrap="square" rtlCol="0">
            <a:spAutoFit/>
          </a:bodyPr>
          <a:lstStyle/>
          <a:p>
            <a:pPr algn="ctr"/>
            <a:r>
              <a:rPr lang="en-US" sz="4400" b="1" dirty="0" smtClean="0">
                <a:solidFill>
                  <a:srgbClr val="FFFFFF"/>
                </a:solidFill>
              </a:rPr>
              <a:t>GLOBAL INTERACTIONS: ENVIRONMENTAL ACTION</a:t>
            </a:r>
            <a:endParaRPr lang="en-US" sz="4400" b="1" dirty="0">
              <a:solidFill>
                <a:srgbClr val="FFFFFF"/>
              </a:solidFill>
            </a:endParaRPr>
          </a:p>
        </p:txBody>
      </p:sp>
    </p:spTree>
    <p:extLst>
      <p:ext uri="{BB962C8B-B14F-4D97-AF65-F5344CB8AC3E}">
        <p14:creationId xmlns:p14="http://schemas.microsoft.com/office/powerpoint/2010/main" val="1747516086"/>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572000" y="95181"/>
            <a:ext cx="4572000" cy="1200329"/>
          </a:xfrm>
          <a:prstGeom prst="rect">
            <a:avLst/>
          </a:prstGeom>
          <a:ln w="12700">
            <a:solidFill>
              <a:schemeClr val="tx1"/>
            </a:solidFill>
          </a:ln>
        </p:spPr>
        <p:txBody>
          <a:bodyPr>
            <a:spAutoFit/>
          </a:bodyPr>
          <a:lstStyle/>
          <a:p>
            <a:r>
              <a:rPr lang="en-US" dirty="0"/>
              <a:t>Greenpeace evolved from the peace movement and anti-nuclear protests in Vancouver, British Columbia, in the late 1960s and early 1970s.</a:t>
            </a:r>
          </a:p>
        </p:txBody>
      </p:sp>
      <p:sp>
        <p:nvSpPr>
          <p:cNvPr id="6" name="Rectangle 5"/>
          <p:cNvSpPr/>
          <p:nvPr/>
        </p:nvSpPr>
        <p:spPr>
          <a:xfrm>
            <a:off x="4572000" y="4789647"/>
            <a:ext cx="4572000" cy="2031325"/>
          </a:xfrm>
          <a:prstGeom prst="rect">
            <a:avLst/>
          </a:prstGeom>
          <a:ln w="12700">
            <a:solidFill>
              <a:schemeClr val="tx1"/>
            </a:solidFill>
          </a:ln>
        </p:spPr>
        <p:txBody>
          <a:bodyPr wrap="square">
            <a:spAutoFit/>
          </a:bodyPr>
          <a:lstStyle/>
          <a:p>
            <a:r>
              <a:rPr lang="en-US" dirty="0"/>
              <a:t>Greenpeace is known for its direct </a:t>
            </a:r>
            <a:r>
              <a:rPr lang="en-US" dirty="0" smtClean="0"/>
              <a:t>actions </a:t>
            </a:r>
            <a:r>
              <a:rPr lang="en-US" dirty="0"/>
              <a:t>and has been described as the most visible environmental organization in the </a:t>
            </a:r>
            <a:r>
              <a:rPr lang="en-US" dirty="0" smtClean="0"/>
              <a:t>world. Greenpeace </a:t>
            </a:r>
            <a:r>
              <a:rPr lang="en-US" dirty="0"/>
              <a:t>has raised environmental issues to public </a:t>
            </a:r>
            <a:r>
              <a:rPr lang="en-US" dirty="0" smtClean="0"/>
              <a:t>knowledge. Greenpeace </a:t>
            </a:r>
            <a:r>
              <a:rPr lang="en-US" dirty="0"/>
              <a:t>has also been a source of controversy</a:t>
            </a:r>
            <a:r>
              <a:rPr lang="en-US" dirty="0" smtClean="0"/>
              <a:t>;</a:t>
            </a:r>
            <a:r>
              <a:rPr lang="en-US" dirty="0"/>
              <a:t> </a:t>
            </a:r>
            <a:r>
              <a:rPr lang="en-US" dirty="0" smtClean="0"/>
              <a:t> </a:t>
            </a:r>
            <a:r>
              <a:rPr lang="en-US" dirty="0"/>
              <a:t>its motives and </a:t>
            </a:r>
            <a:r>
              <a:rPr lang="en-US" dirty="0" smtClean="0"/>
              <a:t>methods </a:t>
            </a:r>
            <a:r>
              <a:rPr lang="en-US" dirty="0"/>
              <a:t>have received </a:t>
            </a:r>
            <a:r>
              <a:rPr lang="en-US" dirty="0" smtClean="0"/>
              <a:t>criticism</a:t>
            </a:r>
            <a:endParaRPr lang="en-US" dirty="0"/>
          </a:p>
        </p:txBody>
      </p:sp>
      <p:sp>
        <p:nvSpPr>
          <p:cNvPr id="7" name="Rectangle 6"/>
          <p:cNvSpPr/>
          <p:nvPr/>
        </p:nvSpPr>
        <p:spPr>
          <a:xfrm>
            <a:off x="4572000" y="1295510"/>
            <a:ext cx="4572000" cy="923330"/>
          </a:xfrm>
          <a:prstGeom prst="rect">
            <a:avLst/>
          </a:prstGeom>
          <a:ln w="12700">
            <a:solidFill>
              <a:schemeClr val="tx1"/>
            </a:solidFill>
          </a:ln>
        </p:spPr>
        <p:txBody>
          <a:bodyPr>
            <a:spAutoFit/>
          </a:bodyPr>
          <a:lstStyle/>
          <a:p>
            <a:r>
              <a:rPr lang="en-US" dirty="0"/>
              <a:t>Lawsuits have been filed against Greenpeace for lost profits</a:t>
            </a:r>
            <a:r>
              <a:rPr lang="en-US" dirty="0" smtClean="0"/>
              <a:t>, </a:t>
            </a:r>
            <a:r>
              <a:rPr lang="en-US" dirty="0"/>
              <a:t>reputation </a:t>
            </a:r>
            <a:r>
              <a:rPr lang="en-US" dirty="0" smtClean="0"/>
              <a:t>damage </a:t>
            </a:r>
            <a:r>
              <a:rPr lang="en-US" dirty="0"/>
              <a:t>and "</a:t>
            </a:r>
            <a:r>
              <a:rPr lang="en-US" dirty="0" err="1" smtClean="0"/>
              <a:t>sailormongering</a:t>
            </a:r>
            <a:r>
              <a:rPr lang="en-US" dirty="0" smtClean="0"/>
              <a:t>”.</a:t>
            </a:r>
            <a:endParaRPr lang="en-US" dirty="0"/>
          </a:p>
        </p:txBody>
      </p:sp>
      <p:sp>
        <p:nvSpPr>
          <p:cNvPr id="8" name="Rectangle 7"/>
          <p:cNvSpPr/>
          <p:nvPr/>
        </p:nvSpPr>
        <p:spPr>
          <a:xfrm>
            <a:off x="4572000" y="2279967"/>
            <a:ext cx="4572000" cy="2308324"/>
          </a:xfrm>
          <a:prstGeom prst="rect">
            <a:avLst/>
          </a:prstGeom>
          <a:ln w="12700">
            <a:solidFill>
              <a:schemeClr val="tx1"/>
            </a:solidFill>
          </a:ln>
        </p:spPr>
        <p:txBody>
          <a:bodyPr>
            <a:spAutoFit/>
          </a:bodyPr>
          <a:lstStyle/>
          <a:p>
            <a:r>
              <a:rPr lang="en-US" dirty="0"/>
              <a:t>Some corporations, such as Royal Dutch Shell, BP and </a:t>
            </a:r>
            <a:r>
              <a:rPr lang="en-US" dirty="0" err="1"/>
              <a:t>Électricité</a:t>
            </a:r>
            <a:r>
              <a:rPr lang="en-US" dirty="0"/>
              <a:t> de France have reacted to Greenpeace campaigns by spying on Greenpeace activities and infiltrating Greenpeace offices</a:t>
            </a:r>
            <a:r>
              <a:rPr lang="en-US" dirty="0" smtClean="0"/>
              <a:t>. </a:t>
            </a:r>
            <a:r>
              <a:rPr lang="en-US" dirty="0"/>
              <a:t>Greenpeace activists have also been targets of phone tapping, death threats, </a:t>
            </a:r>
            <a:r>
              <a:rPr lang="en-US" dirty="0" smtClean="0"/>
              <a:t>violence </a:t>
            </a:r>
            <a:r>
              <a:rPr lang="en-US" dirty="0"/>
              <a:t>and even state terrorism in the case of bombing of the Rainbow Warrior.</a:t>
            </a:r>
          </a:p>
        </p:txBody>
      </p:sp>
      <p:sp>
        <p:nvSpPr>
          <p:cNvPr id="9" name="Rectangle 8"/>
          <p:cNvSpPr/>
          <p:nvPr/>
        </p:nvSpPr>
        <p:spPr>
          <a:xfrm>
            <a:off x="39077" y="35678"/>
            <a:ext cx="4532923" cy="6740308"/>
          </a:xfrm>
          <a:prstGeom prst="rect">
            <a:avLst/>
          </a:prstGeom>
          <a:ln w="12700">
            <a:solidFill>
              <a:schemeClr val="tx1"/>
            </a:solidFill>
          </a:ln>
        </p:spPr>
        <p:txBody>
          <a:bodyPr wrap="square">
            <a:spAutoFit/>
          </a:bodyPr>
          <a:lstStyle/>
          <a:p>
            <a:r>
              <a:rPr lang="en-US" dirty="0"/>
              <a:t>Greenpeace is an independent global campaigning organization that acts to change attitudes and </a:t>
            </a:r>
            <a:r>
              <a:rPr lang="en-US" dirty="0" err="1"/>
              <a:t>behaviour</a:t>
            </a:r>
            <a:r>
              <a:rPr lang="en-US" dirty="0"/>
              <a:t>, to protect and conserve the environment and to promote peace by:</a:t>
            </a:r>
          </a:p>
          <a:p>
            <a:r>
              <a:rPr lang="en-US" dirty="0" err="1"/>
              <a:t>Catalysing</a:t>
            </a:r>
            <a:r>
              <a:rPr lang="en-US" dirty="0"/>
              <a:t> an energy revolution to address the number one threat facing our planet: climate change.</a:t>
            </a:r>
          </a:p>
          <a:p>
            <a:r>
              <a:rPr lang="en-US" dirty="0"/>
              <a:t>Defending our oceans by challenging wasteful and destructive fishing, and creating a global network of marine reserves.</a:t>
            </a:r>
          </a:p>
          <a:p>
            <a:r>
              <a:rPr lang="en-US" dirty="0"/>
              <a:t>Protecting the world’s remaining ancient forests which are depended on by many animals, plants and people.</a:t>
            </a:r>
          </a:p>
          <a:p>
            <a:r>
              <a:rPr lang="en-US" dirty="0"/>
              <a:t>Working for disarmament and peace by reducing dependence on finite resources and calling for the elimination of all nuclear weapons.</a:t>
            </a:r>
          </a:p>
          <a:p>
            <a:r>
              <a:rPr lang="en-US" dirty="0"/>
              <a:t>Creating a toxin free future with safer alternatives to hazardous chemicals in today's products and manufacturing.</a:t>
            </a:r>
          </a:p>
          <a:p>
            <a:r>
              <a:rPr lang="en-US" dirty="0"/>
              <a:t>Campaigning for sustainable agriculture by encouraging socially and ecologically responsible farming practices</a:t>
            </a:r>
            <a:r>
              <a:rPr lang="en-US" dirty="0" smtClean="0"/>
              <a:t>.</a:t>
            </a:r>
            <a:endParaRPr lang="en-US" dirty="0"/>
          </a:p>
        </p:txBody>
      </p:sp>
    </p:spTree>
    <p:extLst>
      <p:ext uri="{BB962C8B-B14F-4D97-AF65-F5344CB8AC3E}">
        <p14:creationId xmlns:p14="http://schemas.microsoft.com/office/powerpoint/2010/main" val="13116510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6843306"/>
          </a:xfrm>
          <a:prstGeom prst="rect">
            <a:avLst/>
          </a:prstGeom>
        </p:spPr>
      </p:pic>
      <p:sp>
        <p:nvSpPr>
          <p:cNvPr id="5" name="TextBox 4"/>
          <p:cNvSpPr txBox="1"/>
          <p:nvPr/>
        </p:nvSpPr>
        <p:spPr>
          <a:xfrm>
            <a:off x="0" y="17889"/>
            <a:ext cx="9144000" cy="1323439"/>
          </a:xfrm>
          <a:prstGeom prst="rect">
            <a:avLst/>
          </a:prstGeom>
          <a:noFill/>
        </p:spPr>
        <p:txBody>
          <a:bodyPr wrap="square" rtlCol="0">
            <a:spAutoFit/>
          </a:bodyPr>
          <a:lstStyle/>
          <a:p>
            <a:pPr algn="ctr"/>
            <a:r>
              <a:rPr lang="en-US" sz="4000" b="1" dirty="0" smtClean="0"/>
              <a:t>GLOBAL INTERACTIONS: SOCIO-CULTURAL AMERICANIZATION</a:t>
            </a:r>
            <a:endParaRPr lang="en-US" sz="4000" b="1" dirty="0"/>
          </a:p>
        </p:txBody>
      </p:sp>
    </p:spTree>
    <p:extLst>
      <p:ext uri="{BB962C8B-B14F-4D97-AF65-F5344CB8AC3E}">
        <p14:creationId xmlns:p14="http://schemas.microsoft.com/office/powerpoint/2010/main" val="29160993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6308" y="169874"/>
            <a:ext cx="4572000" cy="1477328"/>
          </a:xfrm>
          <a:prstGeom prst="rect">
            <a:avLst/>
          </a:prstGeom>
          <a:ln w="12700">
            <a:solidFill>
              <a:schemeClr val="tx1"/>
            </a:solidFill>
          </a:ln>
        </p:spPr>
        <p:txBody>
          <a:bodyPr>
            <a:spAutoFit/>
          </a:bodyPr>
          <a:lstStyle/>
          <a:p>
            <a:r>
              <a:rPr lang="en-US" dirty="0"/>
              <a:t>Americanization is a term for the influence the United States has on the culture of other countries, such as their popular culture, cuisine, technology, business practices, or political techniques.</a:t>
            </a:r>
          </a:p>
        </p:txBody>
      </p:sp>
      <p:sp>
        <p:nvSpPr>
          <p:cNvPr id="5" name="Rectangle 4"/>
          <p:cNvSpPr/>
          <p:nvPr/>
        </p:nvSpPr>
        <p:spPr>
          <a:xfrm>
            <a:off x="4904154" y="169874"/>
            <a:ext cx="4044461" cy="1754327"/>
          </a:xfrm>
          <a:prstGeom prst="rect">
            <a:avLst/>
          </a:prstGeom>
          <a:ln w="12700">
            <a:solidFill>
              <a:schemeClr val="tx1"/>
            </a:solidFill>
          </a:ln>
        </p:spPr>
        <p:txBody>
          <a:bodyPr wrap="square">
            <a:spAutoFit/>
          </a:bodyPr>
          <a:lstStyle/>
          <a:p>
            <a:r>
              <a:rPr lang="en-US" dirty="0"/>
              <a:t>Hollywood (the American film and television industry) dominates most of the world's media markets. It is the chief medium by which people across the globe see American fashions, customs, scenery and way of life.</a:t>
            </a:r>
          </a:p>
        </p:txBody>
      </p:sp>
      <p:sp>
        <p:nvSpPr>
          <p:cNvPr id="6" name="Rectangle 5"/>
          <p:cNvSpPr/>
          <p:nvPr/>
        </p:nvSpPr>
        <p:spPr>
          <a:xfrm>
            <a:off x="156308" y="1914094"/>
            <a:ext cx="4572000" cy="1477328"/>
          </a:xfrm>
          <a:prstGeom prst="rect">
            <a:avLst/>
          </a:prstGeom>
          <a:ln w="12700">
            <a:solidFill>
              <a:schemeClr val="tx1"/>
            </a:solidFill>
          </a:ln>
        </p:spPr>
        <p:txBody>
          <a:bodyPr>
            <a:spAutoFit/>
          </a:bodyPr>
          <a:lstStyle/>
          <a:p>
            <a:r>
              <a:rPr lang="en-US" dirty="0"/>
              <a:t>Many U.S.-based artists, such as Elvis Presley and Michael Jackson are recognized worldwide and have sold over 500 million albums each</a:t>
            </a:r>
            <a:r>
              <a:rPr lang="en-US" dirty="0" smtClean="0"/>
              <a:t>. </a:t>
            </a:r>
            <a:r>
              <a:rPr lang="en-US" dirty="0"/>
              <a:t>Michael Jackson's album Thriller, at 100 million sales, is the best-selling album of all time</a:t>
            </a:r>
            <a:r>
              <a:rPr lang="en-US" dirty="0" smtClean="0"/>
              <a:t>.</a:t>
            </a:r>
            <a:endParaRPr lang="en-US" dirty="0"/>
          </a:p>
        </p:txBody>
      </p:sp>
      <p:sp>
        <p:nvSpPr>
          <p:cNvPr id="7" name="Rectangle 6"/>
          <p:cNvSpPr/>
          <p:nvPr/>
        </p:nvSpPr>
        <p:spPr>
          <a:xfrm>
            <a:off x="4923693" y="2102452"/>
            <a:ext cx="4024922" cy="2031325"/>
          </a:xfrm>
          <a:prstGeom prst="rect">
            <a:avLst/>
          </a:prstGeom>
          <a:ln w="12700">
            <a:solidFill>
              <a:schemeClr val="tx1"/>
            </a:solidFill>
          </a:ln>
        </p:spPr>
        <p:txBody>
          <a:bodyPr wrap="square">
            <a:spAutoFit/>
          </a:bodyPr>
          <a:lstStyle/>
          <a:p>
            <a:r>
              <a:rPr lang="en-US" dirty="0"/>
              <a:t>According to a recent survey by the influential British broadcast media magazine Radio Times, The Simpsons, Lost and Desperate Housewives are among the most watched TV shows, with CSI being the most watched show among the surveyed 20 countries</a:t>
            </a:r>
          </a:p>
        </p:txBody>
      </p:sp>
      <p:sp>
        <p:nvSpPr>
          <p:cNvPr id="8" name="Rectangle 7"/>
          <p:cNvSpPr/>
          <p:nvPr/>
        </p:nvSpPr>
        <p:spPr>
          <a:xfrm>
            <a:off x="156308" y="3599993"/>
            <a:ext cx="4572000" cy="2862323"/>
          </a:xfrm>
          <a:prstGeom prst="rect">
            <a:avLst/>
          </a:prstGeom>
          <a:ln w="12700">
            <a:solidFill>
              <a:schemeClr val="tx1"/>
            </a:solidFill>
          </a:ln>
        </p:spPr>
        <p:txBody>
          <a:bodyPr>
            <a:spAutoFit/>
          </a:bodyPr>
          <a:lstStyle/>
          <a:p>
            <a:r>
              <a:rPr lang="en-US" dirty="0"/>
              <a:t>Of the top ten global brands, seven are based in the United States</a:t>
            </a:r>
            <a:r>
              <a:rPr lang="en-US" dirty="0" smtClean="0"/>
              <a:t>. </a:t>
            </a:r>
            <a:r>
              <a:rPr lang="en-US" dirty="0"/>
              <a:t>Coca-Cola, which holds the top spot, is often viewed as a symbol of </a:t>
            </a:r>
            <a:r>
              <a:rPr lang="en-US" dirty="0" smtClean="0"/>
              <a:t>Americanization. Fast </a:t>
            </a:r>
            <a:r>
              <a:rPr lang="en-US" dirty="0"/>
              <a:t>food is also often viewed as being a symbol of U.S. marketing dominance. Companies such as Starbucks, McDonald's</a:t>
            </a:r>
            <a:r>
              <a:rPr lang="en-US" dirty="0" smtClean="0"/>
              <a:t>, </a:t>
            </a:r>
            <a:r>
              <a:rPr lang="en-US" dirty="0"/>
              <a:t>Burger King, Pizza Hut, Kentucky Fried Chicken and Domino's Pizza among others have numerous outlets around the world.</a:t>
            </a:r>
          </a:p>
        </p:txBody>
      </p:sp>
      <p:sp>
        <p:nvSpPr>
          <p:cNvPr id="9" name="Rectangle 8"/>
          <p:cNvSpPr/>
          <p:nvPr/>
        </p:nvSpPr>
        <p:spPr>
          <a:xfrm>
            <a:off x="4923693" y="4243308"/>
            <a:ext cx="4024922" cy="2585323"/>
          </a:xfrm>
          <a:prstGeom prst="rect">
            <a:avLst/>
          </a:prstGeom>
          <a:ln w="12700">
            <a:solidFill>
              <a:schemeClr val="tx1"/>
            </a:solidFill>
          </a:ln>
        </p:spPr>
        <p:txBody>
          <a:bodyPr wrap="square">
            <a:spAutoFit/>
          </a:bodyPr>
          <a:lstStyle/>
          <a:p>
            <a:r>
              <a:rPr lang="en-US" dirty="0"/>
              <a:t>Public opinion began to resent American advertising and business methods, personnel policies, and the use of the English language by American companies. Criticism was also directed toward the international currency system which was blamed for inflationary tendencies as a result of the dominant position of the U.S. dollar.</a:t>
            </a:r>
          </a:p>
        </p:txBody>
      </p:sp>
    </p:spTree>
    <p:extLst>
      <p:ext uri="{BB962C8B-B14F-4D97-AF65-F5344CB8AC3E}">
        <p14:creationId xmlns:p14="http://schemas.microsoft.com/office/powerpoint/2010/main" val="5251248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0"/>
            <a:ext cx="9144000" cy="6858000"/>
          </a:xfrm>
          <a:prstGeom prst="rect">
            <a:avLst/>
          </a:prstGeom>
        </p:spPr>
      </p:pic>
      <p:sp>
        <p:nvSpPr>
          <p:cNvPr id="5" name="TextBox 4"/>
          <p:cNvSpPr txBox="1"/>
          <p:nvPr/>
        </p:nvSpPr>
        <p:spPr>
          <a:xfrm>
            <a:off x="0" y="4722561"/>
            <a:ext cx="9144000" cy="2123658"/>
          </a:xfrm>
          <a:prstGeom prst="rect">
            <a:avLst/>
          </a:prstGeom>
          <a:noFill/>
        </p:spPr>
        <p:txBody>
          <a:bodyPr wrap="square" rtlCol="0">
            <a:spAutoFit/>
          </a:bodyPr>
          <a:lstStyle/>
          <a:p>
            <a:r>
              <a:rPr lang="en-US" sz="4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GLOBAL INTERACTIONS: FINANCIAL FLOWS/SOCIOCULTURAL MCDONALDIZATION</a:t>
            </a:r>
            <a:endParaRPr lang="en-US" sz="4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8263128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55831"/>
            <a:ext cx="5001846" cy="1477328"/>
          </a:xfrm>
          <a:prstGeom prst="rect">
            <a:avLst/>
          </a:prstGeom>
          <a:ln w="12700">
            <a:solidFill>
              <a:schemeClr val="tx1"/>
            </a:solidFill>
          </a:ln>
        </p:spPr>
        <p:txBody>
          <a:bodyPr wrap="square">
            <a:spAutoFit/>
          </a:bodyPr>
          <a:lstStyle/>
          <a:p>
            <a:r>
              <a:rPr lang="en-US" dirty="0" err="1"/>
              <a:t>McDonaldization</a:t>
            </a:r>
            <a:r>
              <a:rPr lang="en-US" dirty="0"/>
              <a:t> is a term used by sociologist George </a:t>
            </a:r>
            <a:r>
              <a:rPr lang="en-US" dirty="0" err="1"/>
              <a:t>Ritzer</a:t>
            </a:r>
            <a:r>
              <a:rPr lang="en-US" dirty="0"/>
              <a:t> in his book The </a:t>
            </a:r>
            <a:r>
              <a:rPr lang="en-US" dirty="0" err="1"/>
              <a:t>McDonaldization</a:t>
            </a:r>
            <a:r>
              <a:rPr lang="en-US" dirty="0"/>
              <a:t> of Society (1993). He explains it occurs when a culture possesses the characteristics of a fast-food restaurant. </a:t>
            </a:r>
          </a:p>
        </p:txBody>
      </p:sp>
      <p:sp>
        <p:nvSpPr>
          <p:cNvPr id="5" name="Rectangle 4"/>
          <p:cNvSpPr/>
          <p:nvPr/>
        </p:nvSpPr>
        <p:spPr>
          <a:xfrm>
            <a:off x="5001846" y="8377"/>
            <a:ext cx="4142154" cy="2308324"/>
          </a:xfrm>
          <a:prstGeom prst="rect">
            <a:avLst/>
          </a:prstGeom>
          <a:ln w="12700">
            <a:solidFill>
              <a:schemeClr val="tx1"/>
            </a:solidFill>
          </a:ln>
        </p:spPr>
        <p:txBody>
          <a:bodyPr wrap="square">
            <a:spAutoFit/>
          </a:bodyPr>
          <a:lstStyle/>
          <a:p>
            <a:r>
              <a:rPr lang="en-US" dirty="0"/>
              <a:t> McDonald's adjust to local cultural preferences and the result is a diminution of the original McDonald's product. In fact, the more the company adjusts to local conditions the more appeal of the specifically American product may be lost. At the end of the day, McDonald's is a contributing factor to </a:t>
            </a:r>
            <a:r>
              <a:rPr lang="en-US" dirty="0" err="1"/>
              <a:t>glocalization</a:t>
            </a:r>
            <a:r>
              <a:rPr lang="en-US" dirty="0"/>
              <a:t>.</a:t>
            </a:r>
          </a:p>
        </p:txBody>
      </p:sp>
      <p:sp>
        <p:nvSpPr>
          <p:cNvPr id="6" name="Rectangle 5"/>
          <p:cNvSpPr/>
          <p:nvPr/>
        </p:nvSpPr>
        <p:spPr>
          <a:xfrm>
            <a:off x="5001846" y="2327863"/>
            <a:ext cx="4142154" cy="2585323"/>
          </a:xfrm>
          <a:prstGeom prst="rect">
            <a:avLst/>
          </a:prstGeom>
          <a:ln w="12700">
            <a:solidFill>
              <a:schemeClr val="tx1"/>
            </a:solidFill>
          </a:ln>
        </p:spPr>
        <p:txBody>
          <a:bodyPr wrap="square">
            <a:spAutoFit/>
          </a:bodyPr>
          <a:lstStyle/>
          <a:p>
            <a:r>
              <a:rPr lang="en-US" dirty="0"/>
              <a:t>This global presence led the British magazine The Economist to develop the Big Mac index , which involves comparing the price of a hamburger (the Big Mac , the most famous of the chain) in all countries where they sell it and establish a parameter common costs of living in each country and whether currencies are overvalued relative to the U.S. dollar .</a:t>
            </a:r>
          </a:p>
        </p:txBody>
      </p:sp>
      <p:sp>
        <p:nvSpPr>
          <p:cNvPr id="7" name="Rectangle 6"/>
          <p:cNvSpPr/>
          <p:nvPr/>
        </p:nvSpPr>
        <p:spPr>
          <a:xfrm>
            <a:off x="0" y="1681532"/>
            <a:ext cx="5001846" cy="646331"/>
          </a:xfrm>
          <a:prstGeom prst="rect">
            <a:avLst/>
          </a:prstGeom>
          <a:ln w="12700">
            <a:solidFill>
              <a:schemeClr val="tx1"/>
            </a:solidFill>
          </a:ln>
        </p:spPr>
        <p:txBody>
          <a:bodyPr wrap="square">
            <a:spAutoFit/>
          </a:bodyPr>
          <a:lstStyle/>
          <a:p>
            <a:r>
              <a:rPr lang="en-US" dirty="0" smtClean="0"/>
              <a:t>McDonalds serves around </a:t>
            </a:r>
            <a:r>
              <a:rPr lang="en-US" dirty="0"/>
              <a:t>68 million customers daily in 119 countries</a:t>
            </a:r>
            <a:r>
              <a:rPr lang="en-US" dirty="0" smtClean="0"/>
              <a:t>.</a:t>
            </a:r>
            <a:endParaRPr lang="en-US" dirty="0"/>
          </a:p>
        </p:txBody>
      </p:sp>
      <p:sp>
        <p:nvSpPr>
          <p:cNvPr id="8" name="Rectangle 7"/>
          <p:cNvSpPr/>
          <p:nvPr/>
        </p:nvSpPr>
        <p:spPr>
          <a:xfrm>
            <a:off x="0" y="2389160"/>
            <a:ext cx="5001846" cy="923330"/>
          </a:xfrm>
          <a:prstGeom prst="rect">
            <a:avLst/>
          </a:prstGeom>
          <a:ln w="12700">
            <a:solidFill>
              <a:schemeClr val="tx1"/>
            </a:solidFill>
          </a:ln>
        </p:spPr>
        <p:txBody>
          <a:bodyPr wrap="square">
            <a:spAutoFit/>
          </a:bodyPr>
          <a:lstStyle/>
          <a:p>
            <a:r>
              <a:rPr lang="en-US" dirty="0"/>
              <a:t>McDonald's revenues grew 27 percent over the three years ending in 2007 to $22.8 billion, and 9 percent growth in operating income to $3.9 billion</a:t>
            </a:r>
          </a:p>
        </p:txBody>
      </p:sp>
      <p:sp>
        <p:nvSpPr>
          <p:cNvPr id="9" name="Rectangle 8"/>
          <p:cNvSpPr/>
          <p:nvPr/>
        </p:nvSpPr>
        <p:spPr>
          <a:xfrm>
            <a:off x="5001846" y="5038793"/>
            <a:ext cx="4142154" cy="1754327"/>
          </a:xfrm>
          <a:prstGeom prst="rect">
            <a:avLst/>
          </a:prstGeom>
          <a:ln w="12700">
            <a:solidFill>
              <a:schemeClr val="tx1"/>
            </a:solidFill>
          </a:ln>
        </p:spPr>
        <p:txBody>
          <a:bodyPr wrap="square">
            <a:spAutoFit/>
          </a:bodyPr>
          <a:lstStyle/>
          <a:p>
            <a:r>
              <a:rPr lang="en-US" dirty="0"/>
              <a:t>Thomas Friedman once said that no country with a McDonald's had gone to war with another</a:t>
            </a:r>
            <a:r>
              <a:rPr lang="en-US" dirty="0" smtClean="0"/>
              <a:t>. </a:t>
            </a:r>
            <a:r>
              <a:rPr lang="en-US" dirty="0"/>
              <a:t>However, the "Golden Arches Theory of Conflict Prevention" is not strictly true. Exceptions </a:t>
            </a:r>
            <a:r>
              <a:rPr lang="en-US" dirty="0" smtClean="0"/>
              <a:t>include 1989 United States Invasion of Panama</a:t>
            </a:r>
            <a:endParaRPr lang="en-US" dirty="0"/>
          </a:p>
        </p:txBody>
      </p:sp>
      <p:sp>
        <p:nvSpPr>
          <p:cNvPr id="10" name="Rectangle 9"/>
          <p:cNvSpPr/>
          <p:nvPr/>
        </p:nvSpPr>
        <p:spPr>
          <a:xfrm>
            <a:off x="0" y="3312490"/>
            <a:ext cx="5001846" cy="1754327"/>
          </a:xfrm>
          <a:prstGeom prst="rect">
            <a:avLst/>
          </a:prstGeom>
          <a:ln w="12700">
            <a:solidFill>
              <a:schemeClr val="tx1"/>
            </a:solidFill>
          </a:ln>
        </p:spPr>
        <p:txBody>
          <a:bodyPr wrap="square">
            <a:spAutoFit/>
          </a:bodyPr>
          <a:lstStyle/>
          <a:p>
            <a:r>
              <a:rPr lang="en-US" dirty="0"/>
              <a:t>McDonald's is the world's largest distributor of toys, which it includes with kids meals</a:t>
            </a:r>
            <a:r>
              <a:rPr lang="en-US" dirty="0" smtClean="0"/>
              <a:t>. </a:t>
            </a:r>
            <a:r>
              <a:rPr lang="en-US" dirty="0"/>
              <a:t>It has been alleged that the use of popular toys encourages children to eat more McDonald's food, thereby contributing to many children's health problems, including a rise in obesity</a:t>
            </a:r>
          </a:p>
        </p:txBody>
      </p:sp>
      <p:sp>
        <p:nvSpPr>
          <p:cNvPr id="11" name="Rectangle 10"/>
          <p:cNvSpPr/>
          <p:nvPr/>
        </p:nvSpPr>
        <p:spPr>
          <a:xfrm>
            <a:off x="0" y="5171156"/>
            <a:ext cx="5001846" cy="1754327"/>
          </a:xfrm>
          <a:prstGeom prst="rect">
            <a:avLst/>
          </a:prstGeom>
          <a:ln w="12700">
            <a:solidFill>
              <a:schemeClr val="tx1"/>
            </a:solidFill>
          </a:ln>
        </p:spPr>
        <p:txBody>
          <a:bodyPr wrap="square">
            <a:spAutoFit/>
          </a:bodyPr>
          <a:lstStyle/>
          <a:p>
            <a:r>
              <a:rPr lang="en-US" dirty="0"/>
              <a:t>The soya that is fed to McDonald’s chickens </a:t>
            </a:r>
            <a:r>
              <a:rPr lang="en-US" dirty="0" smtClean="0"/>
              <a:t>comes </a:t>
            </a:r>
            <a:r>
              <a:rPr lang="en-US" dirty="0"/>
              <a:t>directly from Brazil. Greenpeace alleges that not only is soya destroying the Amazon rainforest in Brazil, but soya farmers are guilty of further crimes including slavery </a:t>
            </a:r>
            <a:r>
              <a:rPr lang="en-US" dirty="0" smtClean="0"/>
              <a:t>&amp; the </a:t>
            </a:r>
            <a:r>
              <a:rPr lang="en-US" dirty="0"/>
              <a:t>invasion of indigenous peoples’ lands</a:t>
            </a:r>
            <a:r>
              <a:rPr lang="en-US" dirty="0" smtClean="0"/>
              <a:t>.</a:t>
            </a:r>
            <a:endParaRPr lang="en-US" dirty="0"/>
          </a:p>
        </p:txBody>
      </p:sp>
    </p:spTree>
    <p:extLst>
      <p:ext uri="{BB962C8B-B14F-4D97-AF65-F5344CB8AC3E}">
        <p14:creationId xmlns:p14="http://schemas.microsoft.com/office/powerpoint/2010/main" val="11905983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5667" y="75986"/>
            <a:ext cx="4381159" cy="1477328"/>
          </a:xfrm>
          <a:prstGeom prst="rect">
            <a:avLst/>
          </a:prstGeom>
          <a:ln w="12700">
            <a:solidFill>
              <a:schemeClr val="tx1"/>
            </a:solidFill>
          </a:ln>
        </p:spPr>
        <p:txBody>
          <a:bodyPr wrap="square">
            <a:spAutoFit/>
          </a:bodyPr>
          <a:lstStyle/>
          <a:p>
            <a:r>
              <a:rPr lang="en-GB" dirty="0"/>
              <a:t>The illegal entry to the US, via its southern border, of an estimated 500,000 people each year, has led the US government to start building a security fence along the most sensitive areas. </a:t>
            </a:r>
            <a:endParaRPr lang="en-US" dirty="0"/>
          </a:p>
        </p:txBody>
      </p:sp>
      <p:sp>
        <p:nvSpPr>
          <p:cNvPr id="5" name="Rectangle 4"/>
          <p:cNvSpPr/>
          <p:nvPr/>
        </p:nvSpPr>
        <p:spPr>
          <a:xfrm>
            <a:off x="4743580" y="77276"/>
            <a:ext cx="4400420" cy="1477328"/>
          </a:xfrm>
          <a:prstGeom prst="rect">
            <a:avLst/>
          </a:prstGeom>
          <a:ln w="12700">
            <a:solidFill>
              <a:schemeClr val="tx1"/>
            </a:solidFill>
          </a:ln>
        </p:spPr>
        <p:txBody>
          <a:bodyPr wrap="square">
            <a:spAutoFit/>
          </a:bodyPr>
          <a:lstStyle/>
          <a:p>
            <a:r>
              <a:rPr lang="en-GB" dirty="0"/>
              <a:t>According to the U.S. Department of Homeland Security, Mexico is the country of origin for the largest numbers of illegal immigrants in the USA with 6,570,000 migrants, which is 57% of all illegal migrants. </a:t>
            </a:r>
            <a:endParaRPr lang="en-US" dirty="0"/>
          </a:p>
        </p:txBody>
      </p:sp>
      <p:sp>
        <p:nvSpPr>
          <p:cNvPr id="6" name="Rectangle 5"/>
          <p:cNvSpPr/>
          <p:nvPr/>
        </p:nvSpPr>
        <p:spPr>
          <a:xfrm>
            <a:off x="175667" y="1996290"/>
            <a:ext cx="4396333" cy="1200329"/>
          </a:xfrm>
          <a:prstGeom prst="rect">
            <a:avLst/>
          </a:prstGeom>
          <a:ln w="12700">
            <a:solidFill>
              <a:schemeClr val="tx1"/>
            </a:solidFill>
          </a:ln>
        </p:spPr>
        <p:txBody>
          <a:bodyPr wrap="square">
            <a:spAutoFit/>
          </a:bodyPr>
          <a:lstStyle/>
          <a:p>
            <a:r>
              <a:rPr lang="en-GB" dirty="0"/>
              <a:t>Money sent back to Mexico by the immigrants is money that is lost from the American Economy. In 2003 $13bn was sent to Mexico. </a:t>
            </a:r>
            <a:endParaRPr lang="en-US" dirty="0"/>
          </a:p>
        </p:txBody>
      </p:sp>
      <p:sp>
        <p:nvSpPr>
          <p:cNvPr id="7" name="Rectangle 6"/>
          <p:cNvSpPr/>
          <p:nvPr/>
        </p:nvSpPr>
        <p:spPr>
          <a:xfrm>
            <a:off x="4743580" y="1830981"/>
            <a:ext cx="4385245" cy="1754327"/>
          </a:xfrm>
          <a:prstGeom prst="rect">
            <a:avLst/>
          </a:prstGeom>
          <a:ln w="12700">
            <a:solidFill>
              <a:schemeClr val="tx1"/>
            </a:solidFill>
          </a:ln>
        </p:spPr>
        <p:txBody>
          <a:bodyPr wrap="square">
            <a:spAutoFit/>
          </a:bodyPr>
          <a:lstStyle/>
          <a:p>
            <a:r>
              <a:rPr lang="en-GB" dirty="0"/>
              <a:t>Opposition to illegal immigration has been reflected in the emergence of Minutemen groups - citizens who have taken it upon themselves to patrol the US borders and to confront illegal workers in cities around the US. </a:t>
            </a:r>
            <a:endParaRPr lang="en-US" dirty="0"/>
          </a:p>
        </p:txBody>
      </p:sp>
      <p:sp>
        <p:nvSpPr>
          <p:cNvPr id="8" name="Rectangle 7"/>
          <p:cNvSpPr/>
          <p:nvPr/>
        </p:nvSpPr>
        <p:spPr>
          <a:xfrm>
            <a:off x="175667" y="3401519"/>
            <a:ext cx="4396333" cy="1477328"/>
          </a:xfrm>
          <a:prstGeom prst="rect">
            <a:avLst/>
          </a:prstGeom>
          <a:ln w="12700">
            <a:solidFill>
              <a:schemeClr val="tx1"/>
            </a:solidFill>
          </a:ln>
        </p:spPr>
        <p:txBody>
          <a:bodyPr wrap="square">
            <a:spAutoFit/>
          </a:bodyPr>
          <a:lstStyle/>
          <a:p>
            <a:r>
              <a:rPr lang="en-GB" dirty="0"/>
              <a:t>The availability of cheap </a:t>
            </a:r>
            <a:r>
              <a:rPr lang="en-GB" dirty="0" err="1"/>
              <a:t>labor</a:t>
            </a:r>
            <a:r>
              <a:rPr lang="en-GB" dirty="0"/>
              <a:t> has given states like California a “</a:t>
            </a:r>
            <a:r>
              <a:rPr lang="en-GB" u="sng" dirty="0">
                <a:hlinkClick r:id="rId2"/>
              </a:rPr>
              <a:t>competitive edge</a:t>
            </a:r>
            <a:r>
              <a:rPr lang="en-GB" dirty="0"/>
              <a:t>” which has helped fuel economic growth at a rate consistently higher than the rest of the nation.</a:t>
            </a:r>
            <a:r>
              <a:rPr lang="en-US" dirty="0"/>
              <a:t> </a:t>
            </a:r>
          </a:p>
        </p:txBody>
      </p:sp>
      <p:sp>
        <p:nvSpPr>
          <p:cNvPr id="9" name="Rectangle 8"/>
          <p:cNvSpPr/>
          <p:nvPr/>
        </p:nvSpPr>
        <p:spPr>
          <a:xfrm>
            <a:off x="175667" y="4987229"/>
            <a:ext cx="4381159" cy="1754327"/>
          </a:xfrm>
          <a:prstGeom prst="rect">
            <a:avLst/>
          </a:prstGeom>
          <a:ln w="12700">
            <a:solidFill>
              <a:schemeClr val="tx1"/>
            </a:solidFill>
          </a:ln>
        </p:spPr>
        <p:txBody>
          <a:bodyPr wrap="square">
            <a:spAutoFit/>
          </a:bodyPr>
          <a:lstStyle/>
          <a:p>
            <a:r>
              <a:rPr lang="en-GB" dirty="0"/>
              <a:t>Occasionally, tensions have risen between Mexican immigrants and other ethnic groups because of increasing concerns over the availability of working-class jobs to Americans and immigrants from other ethnic groups</a:t>
            </a:r>
            <a:r>
              <a:rPr lang="en-US" dirty="0"/>
              <a:t> </a:t>
            </a:r>
          </a:p>
        </p:txBody>
      </p:sp>
      <p:sp>
        <p:nvSpPr>
          <p:cNvPr id="10" name="Rectangle 9"/>
          <p:cNvSpPr/>
          <p:nvPr/>
        </p:nvSpPr>
        <p:spPr>
          <a:xfrm>
            <a:off x="4743580" y="3955517"/>
            <a:ext cx="4385245" cy="923330"/>
          </a:xfrm>
          <a:prstGeom prst="rect">
            <a:avLst/>
          </a:prstGeom>
          <a:ln w="12700">
            <a:solidFill>
              <a:schemeClr val="tx1"/>
            </a:solidFill>
          </a:ln>
        </p:spPr>
        <p:txBody>
          <a:bodyPr wrap="square">
            <a:spAutoFit/>
          </a:bodyPr>
          <a:lstStyle/>
          <a:p>
            <a:r>
              <a:rPr lang="en-GB" dirty="0"/>
              <a:t>Consumers, in turn, pay less for agricultural products and the service industry jobs that immigrant labourers perform</a:t>
            </a:r>
            <a:r>
              <a:rPr lang="en-US" dirty="0"/>
              <a:t> </a:t>
            </a:r>
          </a:p>
        </p:txBody>
      </p:sp>
    </p:spTree>
    <p:extLst>
      <p:ext uri="{BB962C8B-B14F-4D97-AF65-F5344CB8AC3E}">
        <p14:creationId xmlns:p14="http://schemas.microsoft.com/office/powerpoint/2010/main" val="19474741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1"/>
            <a:ext cx="9144000" cy="6873203"/>
          </a:xfrm>
          <a:prstGeom prst="rect">
            <a:avLst/>
          </a:prstGeom>
        </p:spPr>
      </p:pic>
      <p:sp>
        <p:nvSpPr>
          <p:cNvPr id="5" name="TextBox 4"/>
          <p:cNvSpPr txBox="1"/>
          <p:nvPr/>
        </p:nvSpPr>
        <p:spPr>
          <a:xfrm>
            <a:off x="1" y="5288340"/>
            <a:ext cx="7708682" cy="1569660"/>
          </a:xfrm>
          <a:prstGeom prst="rect">
            <a:avLst/>
          </a:prstGeom>
          <a:noFill/>
        </p:spPr>
        <p:txBody>
          <a:bodyPr wrap="square" rtlCol="0">
            <a:spAutoFit/>
          </a:bodyPr>
          <a:lstStyle/>
          <a:p>
            <a:pPr algn="ctr"/>
            <a:r>
              <a:rPr lang="en-US" sz="4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POPULATION IN TRANSITIONS -REMITTANCES</a:t>
            </a:r>
            <a:endParaRPr lang="en-US" sz="4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3475669261"/>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73539" y="349181"/>
            <a:ext cx="4572000" cy="923330"/>
          </a:xfrm>
          <a:prstGeom prst="rect">
            <a:avLst/>
          </a:prstGeom>
          <a:ln w="12700">
            <a:solidFill>
              <a:schemeClr val="tx1"/>
            </a:solidFill>
          </a:ln>
        </p:spPr>
        <p:txBody>
          <a:bodyPr>
            <a:spAutoFit/>
          </a:bodyPr>
          <a:lstStyle/>
          <a:p>
            <a:r>
              <a:rPr lang="en-GB" dirty="0"/>
              <a:t>Money sent back to Mexico by the immigrants is money that is lost from the American Economy. In 2003 $13bn was sent to Mexico. </a:t>
            </a:r>
            <a:endParaRPr lang="en-US" dirty="0"/>
          </a:p>
        </p:txBody>
      </p:sp>
      <p:sp>
        <p:nvSpPr>
          <p:cNvPr id="5" name="Rectangle 4"/>
          <p:cNvSpPr/>
          <p:nvPr/>
        </p:nvSpPr>
        <p:spPr>
          <a:xfrm>
            <a:off x="4278923" y="1537567"/>
            <a:ext cx="4572000" cy="1477328"/>
          </a:xfrm>
          <a:prstGeom prst="rect">
            <a:avLst/>
          </a:prstGeom>
          <a:ln w="12700">
            <a:solidFill>
              <a:schemeClr val="tx1"/>
            </a:solidFill>
          </a:ln>
        </p:spPr>
        <p:txBody>
          <a:bodyPr>
            <a:spAutoFit/>
          </a:bodyPr>
          <a:lstStyle/>
          <a:p>
            <a:r>
              <a:rPr lang="en-GB" dirty="0"/>
              <a:t>Despite the relative stagnation of the US economy, the flow of money keeps growing, according to recent data. In 2003 it increased by 35% - the total amount sent that year to Mexico was more than $13bn. </a:t>
            </a:r>
            <a:endParaRPr lang="en-US" dirty="0"/>
          </a:p>
        </p:txBody>
      </p:sp>
      <p:sp>
        <p:nvSpPr>
          <p:cNvPr id="6" name="Rectangle 5"/>
          <p:cNvSpPr/>
          <p:nvPr/>
        </p:nvSpPr>
        <p:spPr>
          <a:xfrm>
            <a:off x="273539" y="3436258"/>
            <a:ext cx="4572000" cy="923330"/>
          </a:xfrm>
          <a:prstGeom prst="rect">
            <a:avLst/>
          </a:prstGeom>
          <a:ln w="12700">
            <a:solidFill>
              <a:schemeClr val="tx1"/>
            </a:solidFill>
          </a:ln>
        </p:spPr>
        <p:txBody>
          <a:bodyPr>
            <a:spAutoFit/>
          </a:bodyPr>
          <a:lstStyle/>
          <a:p>
            <a:r>
              <a:rPr lang="en-GB" dirty="0"/>
              <a:t>Critics argue that dependence on remittances can impair local initiative and create no incentives for people to move forward. </a:t>
            </a:r>
            <a:endParaRPr lang="en-US" dirty="0"/>
          </a:p>
        </p:txBody>
      </p:sp>
      <p:sp>
        <p:nvSpPr>
          <p:cNvPr id="7" name="Rectangle 6"/>
          <p:cNvSpPr/>
          <p:nvPr/>
        </p:nvSpPr>
        <p:spPr>
          <a:xfrm>
            <a:off x="4278923" y="4802220"/>
            <a:ext cx="4572000" cy="1200329"/>
          </a:xfrm>
          <a:prstGeom prst="rect">
            <a:avLst/>
          </a:prstGeom>
          <a:ln w="12700">
            <a:solidFill>
              <a:schemeClr val="tx1"/>
            </a:solidFill>
          </a:ln>
        </p:spPr>
        <p:txBody>
          <a:bodyPr>
            <a:spAutoFit/>
          </a:bodyPr>
          <a:lstStyle/>
          <a:p>
            <a:r>
              <a:rPr lang="en-GB" dirty="0"/>
              <a:t>Remittances from Mexicans in the US have become one of Mexico's most important sources of income - second only to oil and surpassing the traditional tourism industry. </a:t>
            </a:r>
            <a:endParaRPr lang="en-US" dirty="0"/>
          </a:p>
        </p:txBody>
      </p:sp>
    </p:spTree>
    <p:extLst>
      <p:ext uri="{BB962C8B-B14F-4D97-AF65-F5344CB8AC3E}">
        <p14:creationId xmlns:p14="http://schemas.microsoft.com/office/powerpoint/2010/main" val="42870808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1"/>
            <a:ext cx="9144000" cy="6873203"/>
          </a:xfrm>
          <a:prstGeom prst="rect">
            <a:avLst/>
          </a:prstGeom>
        </p:spPr>
      </p:pic>
      <p:sp>
        <p:nvSpPr>
          <p:cNvPr id="5" name="TextBox 4"/>
          <p:cNvSpPr txBox="1"/>
          <p:nvPr/>
        </p:nvSpPr>
        <p:spPr>
          <a:xfrm>
            <a:off x="0" y="5288340"/>
            <a:ext cx="9143999" cy="1569660"/>
          </a:xfrm>
          <a:prstGeom prst="rect">
            <a:avLst/>
          </a:prstGeom>
          <a:noFill/>
        </p:spPr>
        <p:txBody>
          <a:bodyPr wrap="square" rtlCol="0">
            <a:spAutoFit/>
          </a:bodyPr>
          <a:lstStyle/>
          <a:p>
            <a:pPr algn="ctr"/>
            <a:r>
              <a:rPr lang="en-US" sz="4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GLOBAL INTERACTIONS – FINANCIAL FLOWS REMITTANCES</a:t>
            </a:r>
            <a:endParaRPr lang="en-US" sz="4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023215085"/>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73539" y="349181"/>
            <a:ext cx="4572000" cy="923330"/>
          </a:xfrm>
          <a:prstGeom prst="rect">
            <a:avLst/>
          </a:prstGeom>
          <a:ln w="12700">
            <a:solidFill>
              <a:schemeClr val="tx1"/>
            </a:solidFill>
          </a:ln>
        </p:spPr>
        <p:txBody>
          <a:bodyPr>
            <a:spAutoFit/>
          </a:bodyPr>
          <a:lstStyle/>
          <a:p>
            <a:r>
              <a:rPr lang="en-GB" dirty="0"/>
              <a:t>Money sent back to Mexico by the immigrants is money that is lost from the American Economy. In 2003 $13bn was sent to Mexico. </a:t>
            </a:r>
            <a:endParaRPr lang="en-US" dirty="0"/>
          </a:p>
        </p:txBody>
      </p:sp>
      <p:sp>
        <p:nvSpPr>
          <p:cNvPr id="5" name="Rectangle 4"/>
          <p:cNvSpPr/>
          <p:nvPr/>
        </p:nvSpPr>
        <p:spPr>
          <a:xfrm>
            <a:off x="4278923" y="1537567"/>
            <a:ext cx="4572000" cy="1477328"/>
          </a:xfrm>
          <a:prstGeom prst="rect">
            <a:avLst/>
          </a:prstGeom>
          <a:ln w="12700">
            <a:solidFill>
              <a:schemeClr val="tx1"/>
            </a:solidFill>
          </a:ln>
        </p:spPr>
        <p:txBody>
          <a:bodyPr>
            <a:spAutoFit/>
          </a:bodyPr>
          <a:lstStyle/>
          <a:p>
            <a:r>
              <a:rPr lang="en-GB" dirty="0"/>
              <a:t>Despite the relative stagnation of the US economy, the flow of money keeps growing, according to recent data. In 2003 it increased by 35% - the total amount sent that year to Mexico was more than $13bn. </a:t>
            </a:r>
            <a:endParaRPr lang="en-US" dirty="0"/>
          </a:p>
        </p:txBody>
      </p:sp>
      <p:sp>
        <p:nvSpPr>
          <p:cNvPr id="6" name="Rectangle 5"/>
          <p:cNvSpPr/>
          <p:nvPr/>
        </p:nvSpPr>
        <p:spPr>
          <a:xfrm>
            <a:off x="273539" y="3436258"/>
            <a:ext cx="4572000" cy="923330"/>
          </a:xfrm>
          <a:prstGeom prst="rect">
            <a:avLst/>
          </a:prstGeom>
          <a:ln w="12700">
            <a:solidFill>
              <a:schemeClr val="tx1"/>
            </a:solidFill>
          </a:ln>
        </p:spPr>
        <p:txBody>
          <a:bodyPr>
            <a:spAutoFit/>
          </a:bodyPr>
          <a:lstStyle/>
          <a:p>
            <a:r>
              <a:rPr lang="en-GB" dirty="0"/>
              <a:t>Critics argue that dependence on remittances can impair local initiative and create no incentives for people to move forward. </a:t>
            </a:r>
            <a:endParaRPr lang="en-US" dirty="0"/>
          </a:p>
        </p:txBody>
      </p:sp>
      <p:sp>
        <p:nvSpPr>
          <p:cNvPr id="7" name="Rectangle 6"/>
          <p:cNvSpPr/>
          <p:nvPr/>
        </p:nvSpPr>
        <p:spPr>
          <a:xfrm>
            <a:off x="4278923" y="4802220"/>
            <a:ext cx="4572000" cy="1200329"/>
          </a:xfrm>
          <a:prstGeom prst="rect">
            <a:avLst/>
          </a:prstGeom>
          <a:ln w="12700">
            <a:solidFill>
              <a:schemeClr val="tx1"/>
            </a:solidFill>
          </a:ln>
        </p:spPr>
        <p:txBody>
          <a:bodyPr>
            <a:spAutoFit/>
          </a:bodyPr>
          <a:lstStyle/>
          <a:p>
            <a:r>
              <a:rPr lang="en-GB" dirty="0"/>
              <a:t>Remittances from Mexicans in the US have become one of Mexico's most important sources of income - second only to oil and surpassing the traditional tourism industry. </a:t>
            </a:r>
            <a:endParaRPr lang="en-US" dirty="0"/>
          </a:p>
        </p:txBody>
      </p:sp>
    </p:spTree>
    <p:extLst>
      <p:ext uri="{BB962C8B-B14F-4D97-AF65-F5344CB8AC3E}">
        <p14:creationId xmlns:p14="http://schemas.microsoft.com/office/powerpoint/2010/main" val="19785989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1"/>
            <a:ext cx="9144000" cy="6873203"/>
          </a:xfrm>
          <a:prstGeom prst="rect">
            <a:avLst/>
          </a:prstGeom>
        </p:spPr>
      </p:pic>
      <p:sp>
        <p:nvSpPr>
          <p:cNvPr id="5" name="TextBox 4"/>
          <p:cNvSpPr txBox="1"/>
          <p:nvPr/>
        </p:nvSpPr>
        <p:spPr>
          <a:xfrm>
            <a:off x="0" y="5047867"/>
            <a:ext cx="6707091" cy="1569660"/>
          </a:xfrm>
          <a:prstGeom prst="rect">
            <a:avLst/>
          </a:prstGeom>
          <a:noFill/>
        </p:spPr>
        <p:txBody>
          <a:bodyPr wrap="square" rtlCol="0">
            <a:spAutoFit/>
          </a:bodyPr>
          <a:lstStyle/>
          <a:p>
            <a:pPr algn="ctr"/>
            <a:r>
              <a:rPr lang="en-US" sz="4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GLOBAL INTERACTIONS- DIASPORA</a:t>
            </a:r>
            <a:endParaRPr lang="en-US" sz="4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2560024668"/>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0" y="39752"/>
            <a:ext cx="4572000" cy="2308324"/>
          </a:xfrm>
          <a:prstGeom prst="rect">
            <a:avLst/>
          </a:prstGeom>
          <a:ln w="12700">
            <a:solidFill>
              <a:schemeClr val="tx1"/>
            </a:solidFill>
          </a:ln>
        </p:spPr>
        <p:txBody>
          <a:bodyPr>
            <a:spAutoFit/>
          </a:bodyPr>
          <a:lstStyle/>
          <a:p>
            <a:r>
              <a:rPr lang="en-US" dirty="0"/>
              <a:t>The growing number of Hispanics in the USA has meant that Hispanics are now looking to have a greater say in politics. This has led to the formation of the Tequila Party , a nonpartisan movement launched on 5 May (</a:t>
            </a:r>
            <a:r>
              <a:rPr lang="en-US" dirty="0" err="1"/>
              <a:t>Cinco</a:t>
            </a:r>
            <a:r>
              <a:rPr lang="en-US" dirty="0"/>
              <a:t> de Mayo) 2011. Their first political rally, a call to “get out and vote”, accompanied by mariachis, was held in Tucson, Arizona.</a:t>
            </a:r>
          </a:p>
        </p:txBody>
      </p:sp>
      <p:sp>
        <p:nvSpPr>
          <p:cNvPr id="5" name="TextBox 4"/>
          <p:cNvSpPr txBox="1"/>
          <p:nvPr/>
        </p:nvSpPr>
        <p:spPr>
          <a:xfrm>
            <a:off x="136770" y="29645"/>
            <a:ext cx="4239845" cy="2031325"/>
          </a:xfrm>
          <a:prstGeom prst="rect">
            <a:avLst/>
          </a:prstGeom>
          <a:noFill/>
          <a:ln w="12700">
            <a:solidFill>
              <a:schemeClr val="tx1"/>
            </a:solidFill>
          </a:ln>
        </p:spPr>
        <p:txBody>
          <a:bodyPr wrap="square" rtlCol="0">
            <a:spAutoFit/>
          </a:bodyPr>
          <a:lstStyle/>
          <a:p>
            <a:r>
              <a:rPr lang="en-US" dirty="0"/>
              <a:t>Hispanics in the USA lag behind the rest of the population in terms of education. For example, only 9% of Mexicans in the USA aged 25 and over have at least a  Bachelor’s degree, compared with 13% of all Hispanics in the USA and over 20% for the US population as a whole.</a:t>
            </a:r>
          </a:p>
        </p:txBody>
      </p:sp>
      <p:sp>
        <p:nvSpPr>
          <p:cNvPr id="7" name="Rectangle 6"/>
          <p:cNvSpPr/>
          <p:nvPr/>
        </p:nvSpPr>
        <p:spPr>
          <a:xfrm>
            <a:off x="4572000" y="2500924"/>
            <a:ext cx="4415692" cy="1200329"/>
          </a:xfrm>
          <a:prstGeom prst="rect">
            <a:avLst/>
          </a:prstGeom>
          <a:ln w="12700">
            <a:solidFill>
              <a:schemeClr val="tx1"/>
            </a:solidFill>
          </a:ln>
        </p:spPr>
        <p:txBody>
          <a:bodyPr wrap="square">
            <a:spAutoFit/>
          </a:bodyPr>
          <a:lstStyle/>
          <a:p>
            <a:r>
              <a:rPr lang="en-US" dirty="0"/>
              <a:t>where the average personal earnings for Mexicans in the USA aged 16 and over was $20,000 in 2009, compared to $28.900 for the US population as a whole.</a:t>
            </a:r>
          </a:p>
        </p:txBody>
      </p:sp>
      <p:sp>
        <p:nvSpPr>
          <p:cNvPr id="8" name="Rectangle 7"/>
          <p:cNvSpPr/>
          <p:nvPr/>
        </p:nvSpPr>
        <p:spPr>
          <a:xfrm>
            <a:off x="136770" y="2289630"/>
            <a:ext cx="4239845" cy="1754327"/>
          </a:xfrm>
          <a:prstGeom prst="rect">
            <a:avLst/>
          </a:prstGeom>
          <a:ln w="12700">
            <a:solidFill>
              <a:schemeClr val="tx1"/>
            </a:solidFill>
          </a:ln>
        </p:spPr>
        <p:txBody>
          <a:bodyPr wrap="square">
            <a:spAutoFit/>
          </a:bodyPr>
          <a:lstStyle/>
          <a:p>
            <a:r>
              <a:rPr lang="en-US" dirty="0"/>
              <a:t>Mexicans are the dominant Hispanic group in many major metropolitan areas, from Los Angeles to Chicago, and San Antonio to Atlanta, with some exceptions in the East, including Miami (Cubans) and New York (Puerto Ricans).</a:t>
            </a:r>
          </a:p>
        </p:txBody>
      </p:sp>
      <p:sp>
        <p:nvSpPr>
          <p:cNvPr id="9" name="Rectangle 8"/>
          <p:cNvSpPr/>
          <p:nvPr/>
        </p:nvSpPr>
        <p:spPr>
          <a:xfrm>
            <a:off x="136770" y="4154942"/>
            <a:ext cx="4220307" cy="2585323"/>
          </a:xfrm>
          <a:prstGeom prst="rect">
            <a:avLst/>
          </a:prstGeom>
          <a:ln w="12700">
            <a:solidFill>
              <a:schemeClr val="tx1"/>
            </a:solidFill>
          </a:ln>
        </p:spPr>
        <p:txBody>
          <a:bodyPr wrap="square">
            <a:spAutoFit/>
          </a:bodyPr>
          <a:lstStyle/>
          <a:p>
            <a:r>
              <a:rPr lang="en-US" dirty="0"/>
              <a:t>diplomats regularly meet with Mexican American leaders and, what is more controversial, encourage Mexican Americans to access social services funded by U.S. taxpayers. Acting more cautiously, Mexico has not encouraged its diaspora to lobby on behalf of the country’s foreign policy goals, fearing a nationalist backlash within the United States.</a:t>
            </a:r>
          </a:p>
        </p:txBody>
      </p:sp>
      <p:sp>
        <p:nvSpPr>
          <p:cNvPr id="10" name="Rectangle 9"/>
          <p:cNvSpPr/>
          <p:nvPr/>
        </p:nvSpPr>
        <p:spPr>
          <a:xfrm>
            <a:off x="4572000" y="3888767"/>
            <a:ext cx="4415692" cy="2585323"/>
          </a:xfrm>
          <a:prstGeom prst="rect">
            <a:avLst/>
          </a:prstGeom>
          <a:ln w="12700">
            <a:solidFill>
              <a:schemeClr val="tx1"/>
            </a:solidFill>
          </a:ln>
        </p:spPr>
        <p:txBody>
          <a:bodyPr wrap="square">
            <a:spAutoFit/>
          </a:bodyPr>
          <a:lstStyle/>
          <a:p>
            <a:r>
              <a:rPr lang="en-US" dirty="0"/>
              <a:t>the children and grandchildren of Mexican immigrants were able to make close ties with their extended families in Mexico, since United States shares a 2,000 mile border with Mexico. Many had the opportunity to visit Mexico on a relatively frequent basis. As a result, many Mexicans were able to maintain a strong Mexican culture, language, and relationship with others.</a:t>
            </a:r>
          </a:p>
        </p:txBody>
      </p:sp>
    </p:spTree>
    <p:extLst>
      <p:ext uri="{BB962C8B-B14F-4D97-AF65-F5344CB8AC3E}">
        <p14:creationId xmlns:p14="http://schemas.microsoft.com/office/powerpoint/2010/main" val="336165590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234</TotalTime>
  <Words>3432</Words>
  <Application>Microsoft Macintosh PowerPoint</Application>
  <PresentationFormat>On-screen Show (4:3)</PresentationFormat>
  <Paragraphs>103</Paragraphs>
  <Slides>27</Slides>
  <Notes>2</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Philip Randay</dc:creator>
  <cp:lastModifiedBy>Philip Randay</cp:lastModifiedBy>
  <cp:revision>34</cp:revision>
  <dcterms:created xsi:type="dcterms:W3CDTF">2013-04-23T01:30:16Z</dcterms:created>
  <dcterms:modified xsi:type="dcterms:W3CDTF">2013-05-13T03:54:18Z</dcterms:modified>
</cp:coreProperties>
</file>