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483" autoAdjust="0"/>
    <p:restoredTop sz="93418" autoAdjust="0"/>
  </p:normalViewPr>
  <p:slideViewPr>
    <p:cSldViewPr>
      <p:cViewPr>
        <p:scale>
          <a:sx n="60" d="100"/>
          <a:sy n="60" d="100"/>
        </p:scale>
        <p:origin x="-450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30486-15CD-473E-B2E9-7B82B8A0C3F1}" type="datetimeFigureOut">
              <a:rPr lang="en-US" smtClean="0"/>
              <a:pPr/>
              <a:t>8/29/2009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FB4E1-2AEB-49DF-8323-0CFC66E563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30486-15CD-473E-B2E9-7B82B8A0C3F1}" type="datetimeFigureOut">
              <a:rPr lang="en-US" smtClean="0"/>
              <a:pPr/>
              <a:t>8/29/2009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FB4E1-2AEB-49DF-8323-0CFC66E563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30486-15CD-473E-B2E9-7B82B8A0C3F1}" type="datetimeFigureOut">
              <a:rPr lang="en-US" smtClean="0"/>
              <a:pPr/>
              <a:t>8/29/2009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FB4E1-2AEB-49DF-8323-0CFC66E563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30486-15CD-473E-B2E9-7B82B8A0C3F1}" type="datetimeFigureOut">
              <a:rPr lang="en-US" smtClean="0"/>
              <a:pPr/>
              <a:t>8/29/2009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FB4E1-2AEB-49DF-8323-0CFC66E563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30486-15CD-473E-B2E9-7B82B8A0C3F1}" type="datetimeFigureOut">
              <a:rPr lang="en-US" smtClean="0"/>
              <a:pPr/>
              <a:t>8/29/2009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FB4E1-2AEB-49DF-8323-0CFC66E563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30486-15CD-473E-B2E9-7B82B8A0C3F1}" type="datetimeFigureOut">
              <a:rPr lang="en-US" smtClean="0"/>
              <a:pPr/>
              <a:t>8/29/2009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FB4E1-2AEB-49DF-8323-0CFC66E563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30486-15CD-473E-B2E9-7B82B8A0C3F1}" type="datetimeFigureOut">
              <a:rPr lang="en-US" smtClean="0"/>
              <a:pPr/>
              <a:t>8/29/2009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FB4E1-2AEB-49DF-8323-0CFC66E563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30486-15CD-473E-B2E9-7B82B8A0C3F1}" type="datetimeFigureOut">
              <a:rPr lang="en-US" smtClean="0"/>
              <a:pPr/>
              <a:t>8/29/2009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FB4E1-2AEB-49DF-8323-0CFC66E563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30486-15CD-473E-B2E9-7B82B8A0C3F1}" type="datetimeFigureOut">
              <a:rPr lang="en-US" smtClean="0"/>
              <a:pPr/>
              <a:t>8/29/2009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FB4E1-2AEB-49DF-8323-0CFC66E563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30486-15CD-473E-B2E9-7B82B8A0C3F1}" type="datetimeFigureOut">
              <a:rPr lang="en-US" smtClean="0"/>
              <a:pPr/>
              <a:t>8/29/2009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FB4E1-2AEB-49DF-8323-0CFC66E563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30486-15CD-473E-B2E9-7B82B8A0C3F1}" type="datetimeFigureOut">
              <a:rPr lang="en-US" smtClean="0"/>
              <a:pPr/>
              <a:t>8/29/2009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FB4E1-2AEB-49DF-8323-0CFC66E563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330486-15CD-473E-B2E9-7B82B8A0C3F1}" type="datetimeFigureOut">
              <a:rPr lang="en-US" smtClean="0"/>
              <a:pPr/>
              <a:t>8/29/2009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3FB4E1-2AEB-49DF-8323-0CFC66E563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2285992"/>
            <a:ext cx="507206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sp>
        <p:nvSpPr>
          <p:cNvPr id="2" name="Rectangle 1"/>
          <p:cNvSpPr/>
          <p:nvPr/>
        </p:nvSpPr>
        <p:spPr>
          <a:xfrm>
            <a:off x="428596" y="428604"/>
            <a:ext cx="605043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6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What if they had</a:t>
            </a:r>
            <a:endParaRPr lang="en-US" sz="66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00100" y="5429264"/>
            <a:ext cx="771530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GB" sz="6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a profile?</a:t>
            </a:r>
            <a:endParaRPr lang="en-US" sz="6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71472" y="1928802"/>
            <a:ext cx="3143272" cy="2714644"/>
          </a:xfrm>
          <a:prstGeom prst="rect">
            <a:avLst/>
          </a:prstGeom>
          <a:solidFill>
            <a:schemeClr val="bg1"/>
          </a:solidFill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26" descr="Presentation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337300"/>
            <a:ext cx="500063" cy="520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750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8429652" y="71414"/>
            <a:ext cx="285752" cy="21431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3B5997"/>
              </a:clrFrom>
              <a:clrTo>
                <a:srgbClr val="3B599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333477" cy="375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357290" y="142852"/>
            <a:ext cx="857256" cy="16073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chemeClr val="bg1"/>
                </a:solidFill>
                <a:latin typeface="Lucida Console" pitchFamily="49" charset="0"/>
                <a:cs typeface="Arial" pitchFamily="34" charset="0"/>
              </a:rPr>
              <a:t>Home</a:t>
            </a:r>
            <a:endParaRPr lang="en-US" sz="1000" dirty="0">
              <a:solidFill>
                <a:schemeClr val="bg1"/>
              </a:solidFill>
              <a:latin typeface="Lucida Console" pitchFamily="49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071670" y="142852"/>
            <a:ext cx="857256" cy="16073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chemeClr val="bg1"/>
                </a:solidFill>
                <a:latin typeface="Lucida Console" pitchFamily="49" charset="0"/>
                <a:cs typeface="Arial" pitchFamily="34" charset="0"/>
              </a:rPr>
              <a:t>Profile</a:t>
            </a:r>
            <a:endParaRPr lang="en-US" sz="1000" dirty="0">
              <a:solidFill>
                <a:schemeClr val="bg1"/>
              </a:solidFill>
              <a:latin typeface="Lucida Console" pitchFamily="49" charset="0"/>
              <a:cs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786050" y="142852"/>
            <a:ext cx="857256" cy="16073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chemeClr val="bg1"/>
                </a:solidFill>
                <a:latin typeface="Lucida Console" pitchFamily="49" charset="0"/>
                <a:cs typeface="Arial" pitchFamily="34" charset="0"/>
              </a:rPr>
              <a:t>Inbox</a:t>
            </a:r>
            <a:endParaRPr lang="en-US" sz="1000" dirty="0">
              <a:solidFill>
                <a:schemeClr val="bg1"/>
              </a:solidFill>
              <a:latin typeface="Lucida Console" pitchFamily="49" charset="0"/>
              <a:cs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428992" y="142852"/>
            <a:ext cx="857256" cy="16073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chemeClr val="bg1"/>
                </a:solidFill>
                <a:latin typeface="Lucida Console" pitchFamily="49" charset="0"/>
                <a:cs typeface="Arial" pitchFamily="34" charset="0"/>
              </a:rPr>
              <a:t>Friends</a:t>
            </a:r>
            <a:endParaRPr lang="en-US" sz="1000" dirty="0">
              <a:solidFill>
                <a:schemeClr val="bg1"/>
              </a:solidFill>
              <a:latin typeface="Lucida Console" pitchFamily="49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643570" y="142852"/>
            <a:ext cx="857256" cy="16073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>
                <a:solidFill>
                  <a:schemeClr val="bg1"/>
                </a:solidFill>
                <a:latin typeface="Lucida Console" pitchFamily="49" charset="0"/>
                <a:cs typeface="Arial" pitchFamily="34" charset="0"/>
              </a:rPr>
              <a:t>Settings</a:t>
            </a:r>
            <a:endParaRPr lang="en-US" sz="800" dirty="0">
              <a:solidFill>
                <a:schemeClr val="bg1"/>
              </a:solidFill>
              <a:latin typeface="Lucida Console" pitchFamily="49" charset="0"/>
              <a:cs typeface="Arial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429388" y="142852"/>
            <a:ext cx="857256" cy="16073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>
                <a:solidFill>
                  <a:schemeClr val="bg1"/>
                </a:solidFill>
                <a:latin typeface="Lucida Console" pitchFamily="49" charset="0"/>
                <a:cs typeface="Arial" pitchFamily="34" charset="0"/>
              </a:rPr>
              <a:t>Logout</a:t>
            </a:r>
            <a:endParaRPr lang="en-US" sz="800" dirty="0">
              <a:solidFill>
                <a:schemeClr val="bg1"/>
              </a:solidFill>
              <a:latin typeface="Lucida Console" pitchFamily="49" charset="0"/>
              <a:cs typeface="Arial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286644" y="71414"/>
            <a:ext cx="1143008" cy="2143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dirty="0" smtClean="0">
                <a:solidFill>
                  <a:schemeClr val="bg1">
                    <a:lumMod val="85000"/>
                  </a:schemeClr>
                </a:solidFill>
              </a:rPr>
              <a:t>Search</a:t>
            </a:r>
            <a:endParaRPr lang="en-US" sz="10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8429652" y="71415"/>
            <a:ext cx="214314" cy="2462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1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Q</a:t>
            </a:r>
            <a:endParaRPr lang="en-US" sz="1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5" name="Flowchart: Process 54"/>
          <p:cNvSpPr/>
          <p:nvPr/>
        </p:nvSpPr>
        <p:spPr>
          <a:xfrm>
            <a:off x="0" y="357166"/>
            <a:ext cx="9144000" cy="1000132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357158" y="2714620"/>
            <a:ext cx="2357454" cy="2143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dirty="0" smtClean="0">
                <a:solidFill>
                  <a:schemeClr val="tx1"/>
                </a:solidFill>
                <a:latin typeface="Lucida Console" pitchFamily="49" charset="0"/>
              </a:rPr>
              <a:t>View photos</a:t>
            </a:r>
            <a:endParaRPr lang="en-US" sz="1000" dirty="0">
              <a:solidFill>
                <a:schemeClr val="tx1"/>
              </a:solidFill>
              <a:latin typeface="Lucida Console" pitchFamily="49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3929058" y="1071546"/>
            <a:ext cx="857256" cy="28575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  <a:latin typeface="Lucida Console" pitchFamily="49" charset="0"/>
              </a:rPr>
              <a:t>Info</a:t>
            </a:r>
            <a:endParaRPr lang="en-US" dirty="0">
              <a:solidFill>
                <a:schemeClr val="tx1"/>
              </a:solidFill>
              <a:latin typeface="Lucida Console" pitchFamily="49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4929190" y="1071546"/>
            <a:ext cx="1143008" cy="28575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  <a:latin typeface="Lucida Console" pitchFamily="49" charset="0"/>
              </a:rPr>
              <a:t>Photos</a:t>
            </a:r>
            <a:endParaRPr lang="en-US" dirty="0">
              <a:solidFill>
                <a:schemeClr val="tx1"/>
              </a:solidFill>
              <a:latin typeface="Lucida Console" pitchFamily="49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6215074" y="1071546"/>
            <a:ext cx="1071570" cy="28575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  <a:latin typeface="Lucida Console" pitchFamily="49" charset="0"/>
              </a:rPr>
              <a:t>Boxes</a:t>
            </a:r>
            <a:endParaRPr lang="en-US" dirty="0">
              <a:solidFill>
                <a:schemeClr val="tx1"/>
              </a:solidFill>
              <a:latin typeface="Lucida Console" pitchFamily="49" charset="0"/>
            </a:endParaRPr>
          </a:p>
        </p:txBody>
      </p:sp>
      <p:sp>
        <p:nvSpPr>
          <p:cNvPr id="60" name="Flowchart: Process 59"/>
          <p:cNvSpPr/>
          <p:nvPr/>
        </p:nvSpPr>
        <p:spPr>
          <a:xfrm>
            <a:off x="3000364" y="1643050"/>
            <a:ext cx="4286280" cy="1357322"/>
          </a:xfrm>
          <a:prstGeom prst="flowChartProcess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Flowchart: Process 60"/>
          <p:cNvSpPr/>
          <p:nvPr/>
        </p:nvSpPr>
        <p:spPr>
          <a:xfrm>
            <a:off x="3286116" y="1785926"/>
            <a:ext cx="3786214" cy="500066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 smtClean="0">
                <a:solidFill>
                  <a:sysClr val="windowText" lastClr="000000"/>
                </a:solidFill>
              </a:rPr>
              <a:t>What’s on your mind?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6000760" y="2500306"/>
            <a:ext cx="1071570" cy="2857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1"/>
                </a:solidFill>
                <a:latin typeface="Lucida Console" pitchFamily="49" charset="0"/>
              </a:rPr>
              <a:t>Share</a:t>
            </a:r>
            <a:endParaRPr lang="en-US" dirty="0">
              <a:solidFill>
                <a:schemeClr val="bg1"/>
              </a:solidFill>
              <a:latin typeface="Lucida Console" pitchFamily="49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2928926" y="500042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latin typeface="Lucida Console" pitchFamily="49" charset="0"/>
              </a:rPr>
              <a:t>Name</a:t>
            </a:r>
            <a:endParaRPr lang="en-US" sz="2400" b="1" dirty="0">
              <a:latin typeface="Lucida Console" pitchFamily="49" charset="0"/>
            </a:endParaRPr>
          </a:p>
        </p:txBody>
      </p:sp>
      <p:sp>
        <p:nvSpPr>
          <p:cNvPr id="64" name="Flowchart: Process 63"/>
          <p:cNvSpPr/>
          <p:nvPr/>
        </p:nvSpPr>
        <p:spPr>
          <a:xfrm>
            <a:off x="357158" y="642918"/>
            <a:ext cx="2286016" cy="1928826"/>
          </a:xfrm>
          <a:prstGeom prst="flowChartProcess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357158" y="3429000"/>
            <a:ext cx="2357454" cy="21431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  <a:latin typeface="Lucida Console" pitchFamily="49" charset="0"/>
              </a:rPr>
              <a:t>Information</a:t>
            </a:r>
            <a:endParaRPr lang="en-US" dirty="0">
              <a:solidFill>
                <a:schemeClr val="tx1"/>
              </a:solidFill>
              <a:latin typeface="Lucida Console" pitchFamily="49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357158" y="4929198"/>
            <a:ext cx="2357454" cy="21431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  <a:latin typeface="Lucida Console" pitchFamily="49" charset="0"/>
              </a:rPr>
              <a:t>Friends</a:t>
            </a:r>
            <a:endParaRPr lang="en-US" dirty="0">
              <a:solidFill>
                <a:schemeClr val="tx1"/>
              </a:solidFill>
              <a:latin typeface="Lucida Console" pitchFamily="49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428596" y="5357826"/>
            <a:ext cx="642942" cy="642942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1214414" y="5357826"/>
            <a:ext cx="642942" cy="642942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2000232" y="5357826"/>
            <a:ext cx="642942" cy="642942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/>
          <p:cNvSpPr txBox="1"/>
          <p:nvPr/>
        </p:nvSpPr>
        <p:spPr>
          <a:xfrm>
            <a:off x="428596" y="6215082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3" name="TextBox 72"/>
          <p:cNvSpPr txBox="1"/>
          <p:nvPr/>
        </p:nvSpPr>
        <p:spPr>
          <a:xfrm>
            <a:off x="428596" y="6215082"/>
            <a:ext cx="642942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4" name="TextBox 73"/>
          <p:cNvSpPr txBox="1"/>
          <p:nvPr/>
        </p:nvSpPr>
        <p:spPr>
          <a:xfrm>
            <a:off x="1214414" y="6215082"/>
            <a:ext cx="642942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5" name="TextBox 74"/>
          <p:cNvSpPr txBox="1"/>
          <p:nvPr/>
        </p:nvSpPr>
        <p:spPr>
          <a:xfrm>
            <a:off x="2000232" y="6215082"/>
            <a:ext cx="642942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6" name="TextBox 75"/>
          <p:cNvSpPr txBox="1"/>
          <p:nvPr/>
        </p:nvSpPr>
        <p:spPr>
          <a:xfrm>
            <a:off x="4000496" y="571480"/>
            <a:ext cx="4429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/>
              <a:t>10hrs ago</a:t>
            </a:r>
            <a:endParaRPr lang="en-US" dirty="0"/>
          </a:p>
        </p:txBody>
      </p:sp>
      <p:sp>
        <p:nvSpPr>
          <p:cNvPr id="77" name="Rectangle 76"/>
          <p:cNvSpPr/>
          <p:nvPr/>
        </p:nvSpPr>
        <p:spPr>
          <a:xfrm>
            <a:off x="357158" y="3071810"/>
            <a:ext cx="2286016" cy="2143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dirty="0" smtClean="0">
                <a:solidFill>
                  <a:schemeClr val="tx1"/>
                </a:solidFill>
                <a:latin typeface="Lucida Console" pitchFamily="49" charset="0"/>
              </a:rPr>
              <a:t>View videos</a:t>
            </a:r>
            <a:endParaRPr lang="en-US" sz="1000" dirty="0">
              <a:solidFill>
                <a:schemeClr val="tx1"/>
              </a:solidFill>
              <a:latin typeface="Lucida Console" pitchFamily="49" charset="0"/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3071802" y="6286520"/>
            <a:ext cx="4286280" cy="28575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200" dirty="0" smtClean="0">
                <a:solidFill>
                  <a:schemeClr val="accent1"/>
                </a:solidFill>
                <a:latin typeface="Lucida Console" pitchFamily="49" charset="0"/>
              </a:rPr>
              <a:t>Older posts</a:t>
            </a:r>
            <a:endParaRPr lang="en-US" sz="1200" dirty="0">
              <a:solidFill>
                <a:schemeClr val="accent1"/>
              </a:solidFill>
              <a:latin typeface="Lucida Console" pitchFamily="49" charset="0"/>
            </a:endParaRPr>
          </a:p>
        </p:txBody>
      </p:sp>
      <p:sp>
        <p:nvSpPr>
          <p:cNvPr id="79" name="Isosceles Triangle 78"/>
          <p:cNvSpPr/>
          <p:nvPr/>
        </p:nvSpPr>
        <p:spPr>
          <a:xfrm rot="10800000" flipH="1">
            <a:off x="4214810" y="6357958"/>
            <a:ext cx="285752" cy="14287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/>
          <p:cNvSpPr/>
          <p:nvPr/>
        </p:nvSpPr>
        <p:spPr>
          <a:xfrm>
            <a:off x="3000364" y="1071546"/>
            <a:ext cx="857256" cy="2857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  <a:latin typeface="Lucida Console" pitchFamily="49" charset="0"/>
              </a:rPr>
              <a:t>Wall</a:t>
            </a:r>
            <a:endParaRPr lang="en-US" dirty="0">
              <a:solidFill>
                <a:schemeClr val="tx1"/>
              </a:solidFill>
              <a:latin typeface="Lucida Console" pitchFamily="49" charset="0"/>
            </a:endParaRPr>
          </a:p>
        </p:txBody>
      </p:sp>
      <p:cxnSp>
        <p:nvCxnSpPr>
          <p:cNvPr id="82" name="Straight Connector 81"/>
          <p:cNvCxnSpPr/>
          <p:nvPr/>
        </p:nvCxnSpPr>
        <p:spPr>
          <a:xfrm>
            <a:off x="3071802" y="4000504"/>
            <a:ext cx="421484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3071802" y="5214950"/>
            <a:ext cx="421484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ectangle 84"/>
          <p:cNvSpPr/>
          <p:nvPr/>
        </p:nvSpPr>
        <p:spPr>
          <a:xfrm>
            <a:off x="3000364" y="4357694"/>
            <a:ext cx="642942" cy="642942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3000364" y="5429264"/>
            <a:ext cx="642942" cy="642942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/>
          <p:cNvSpPr/>
          <p:nvPr/>
        </p:nvSpPr>
        <p:spPr>
          <a:xfrm>
            <a:off x="3000364" y="3214686"/>
            <a:ext cx="2357454" cy="2143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dirty="0" smtClean="0">
                <a:solidFill>
                  <a:schemeClr val="tx1"/>
                </a:solidFill>
                <a:latin typeface="Lucida Console" pitchFamily="49" charset="0"/>
              </a:rPr>
              <a:t>Recent Activity</a:t>
            </a:r>
            <a:endParaRPr lang="en-US" sz="1400" dirty="0">
              <a:solidFill>
                <a:schemeClr val="tx1"/>
              </a:solidFill>
              <a:latin typeface="Lucida Console" pitchFamily="49" charset="0"/>
            </a:endParaRPr>
          </a:p>
        </p:txBody>
      </p:sp>
      <p:sp>
        <p:nvSpPr>
          <p:cNvPr id="88" name="Rounded Rectangle 87"/>
          <p:cNvSpPr/>
          <p:nvPr/>
        </p:nvSpPr>
        <p:spPr>
          <a:xfrm>
            <a:off x="3786182" y="4357694"/>
            <a:ext cx="3571900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ounded Rectangle 88"/>
          <p:cNvSpPr/>
          <p:nvPr/>
        </p:nvSpPr>
        <p:spPr>
          <a:xfrm>
            <a:off x="3786182" y="5429264"/>
            <a:ext cx="3571900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/>
          <p:cNvSpPr/>
          <p:nvPr/>
        </p:nvSpPr>
        <p:spPr>
          <a:xfrm>
            <a:off x="7429520" y="1714488"/>
            <a:ext cx="1500198" cy="21431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  <a:latin typeface="Lucida Console" pitchFamily="49" charset="0"/>
              </a:rPr>
              <a:t>Ads</a:t>
            </a:r>
            <a:endParaRPr lang="en-US" dirty="0">
              <a:solidFill>
                <a:schemeClr val="tx1"/>
              </a:solidFill>
              <a:latin typeface="Lucida Console" pitchFamily="49" charset="0"/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7500958" y="2143116"/>
            <a:ext cx="1357322" cy="1071570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7500958" y="3429000"/>
            <a:ext cx="1357322" cy="1071570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7429520" y="4786322"/>
            <a:ext cx="1500198" cy="21431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  <a:latin typeface="Lucida Console" pitchFamily="49" charset="0"/>
              </a:rPr>
              <a:t>Groups</a:t>
            </a:r>
            <a:endParaRPr lang="en-US" dirty="0">
              <a:solidFill>
                <a:schemeClr val="tx1"/>
              </a:solidFill>
              <a:latin typeface="Lucida Console" pitchFamily="49" charset="0"/>
            </a:endParaRPr>
          </a:p>
        </p:txBody>
      </p:sp>
      <p:sp>
        <p:nvSpPr>
          <p:cNvPr id="48" name="Rectangular Callout 47"/>
          <p:cNvSpPr/>
          <p:nvPr/>
        </p:nvSpPr>
        <p:spPr>
          <a:xfrm>
            <a:off x="571472" y="1000108"/>
            <a:ext cx="1857388" cy="928694"/>
          </a:xfrm>
          <a:prstGeom prst="wedgeRectCallout">
            <a:avLst>
              <a:gd name="adj1" fmla="val -52628"/>
              <a:gd name="adj2" fmla="val 83013"/>
            </a:avLst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Add a picture here</a:t>
            </a:r>
            <a:endParaRPr lang="en-US" b="1" dirty="0"/>
          </a:p>
        </p:txBody>
      </p:sp>
      <p:sp>
        <p:nvSpPr>
          <p:cNvPr id="49" name="Rectangular Callout 48"/>
          <p:cNvSpPr/>
          <p:nvPr/>
        </p:nvSpPr>
        <p:spPr>
          <a:xfrm>
            <a:off x="857224" y="3357562"/>
            <a:ext cx="1857388" cy="928694"/>
          </a:xfrm>
          <a:prstGeom prst="wedgeRectCallout">
            <a:avLst>
              <a:gd name="adj1" fmla="val -52628"/>
              <a:gd name="adj2" fmla="val 83013"/>
            </a:avLst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Add </a:t>
            </a:r>
            <a:r>
              <a:rPr lang="en-GB" b="1" dirty="0" smtClean="0"/>
              <a:t>personal information here</a:t>
            </a:r>
            <a:endParaRPr lang="en-US" b="1" dirty="0"/>
          </a:p>
        </p:txBody>
      </p:sp>
      <p:sp>
        <p:nvSpPr>
          <p:cNvPr id="50" name="Rectangular Callout 49"/>
          <p:cNvSpPr/>
          <p:nvPr/>
        </p:nvSpPr>
        <p:spPr>
          <a:xfrm>
            <a:off x="1285852" y="4572008"/>
            <a:ext cx="1857388" cy="928694"/>
          </a:xfrm>
          <a:prstGeom prst="wedgeRectCallout">
            <a:avLst>
              <a:gd name="adj1" fmla="val -52628"/>
              <a:gd name="adj2" fmla="val 83013"/>
            </a:avLst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Who would they be friends </a:t>
            </a:r>
            <a:r>
              <a:rPr lang="en-GB" b="1" dirty="0" smtClean="0"/>
              <a:t>with</a:t>
            </a:r>
            <a:r>
              <a:rPr lang="en-GB" b="1" dirty="0" smtClean="0"/>
              <a:t>?</a:t>
            </a:r>
            <a:endParaRPr lang="en-US" b="1" dirty="0"/>
          </a:p>
        </p:txBody>
      </p:sp>
      <p:sp>
        <p:nvSpPr>
          <p:cNvPr id="51" name="Rectangular Callout 50"/>
          <p:cNvSpPr/>
          <p:nvPr/>
        </p:nvSpPr>
        <p:spPr>
          <a:xfrm>
            <a:off x="6929454" y="428604"/>
            <a:ext cx="1857388" cy="928694"/>
          </a:xfrm>
          <a:prstGeom prst="wedgeRectCallout">
            <a:avLst>
              <a:gd name="adj1" fmla="val -88525"/>
              <a:gd name="adj2" fmla="val -5191"/>
            </a:avLst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Last status update here</a:t>
            </a:r>
            <a:endParaRPr lang="en-US" b="1" dirty="0"/>
          </a:p>
        </p:txBody>
      </p:sp>
      <p:sp>
        <p:nvSpPr>
          <p:cNvPr id="52" name="Rectangular Callout 51"/>
          <p:cNvSpPr/>
          <p:nvPr/>
        </p:nvSpPr>
        <p:spPr>
          <a:xfrm>
            <a:off x="6000760" y="1714488"/>
            <a:ext cx="1857388" cy="928694"/>
          </a:xfrm>
          <a:prstGeom prst="wedgeRectCallout">
            <a:avLst>
              <a:gd name="adj1" fmla="val -72115"/>
              <a:gd name="adj2" fmla="val -9294"/>
            </a:avLst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What would they be typing now?</a:t>
            </a:r>
            <a:endParaRPr lang="en-US" b="1" dirty="0"/>
          </a:p>
        </p:txBody>
      </p:sp>
      <p:sp>
        <p:nvSpPr>
          <p:cNvPr id="53" name="Rectangular Callout 52"/>
          <p:cNvSpPr/>
          <p:nvPr/>
        </p:nvSpPr>
        <p:spPr>
          <a:xfrm>
            <a:off x="5857884" y="3071810"/>
            <a:ext cx="1857388" cy="928694"/>
          </a:xfrm>
          <a:prstGeom prst="wedgeRectCallout">
            <a:avLst>
              <a:gd name="adj1" fmla="val -80320"/>
              <a:gd name="adj2" fmla="val 7116"/>
            </a:avLst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What have they been doing on </a:t>
            </a:r>
            <a:r>
              <a:rPr lang="en-GB" b="1" dirty="0" err="1" smtClean="0"/>
              <a:t>Facebook</a:t>
            </a:r>
            <a:r>
              <a:rPr lang="en-GB" b="1" dirty="0" smtClean="0"/>
              <a:t>?</a:t>
            </a:r>
            <a:endParaRPr lang="en-US" b="1" dirty="0"/>
          </a:p>
        </p:txBody>
      </p:sp>
      <p:sp>
        <p:nvSpPr>
          <p:cNvPr id="66" name="Rectangular Callout 65"/>
          <p:cNvSpPr/>
          <p:nvPr/>
        </p:nvSpPr>
        <p:spPr>
          <a:xfrm>
            <a:off x="5143504" y="4214818"/>
            <a:ext cx="1857388" cy="928694"/>
          </a:xfrm>
          <a:prstGeom prst="wedgeRectCallout">
            <a:avLst>
              <a:gd name="adj1" fmla="val -52628"/>
              <a:gd name="adj2" fmla="val 83013"/>
            </a:avLst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Two interactions with friends</a:t>
            </a:r>
            <a:endParaRPr lang="en-US" b="1" dirty="0"/>
          </a:p>
        </p:txBody>
      </p:sp>
      <p:sp>
        <p:nvSpPr>
          <p:cNvPr id="71" name="Rectangular Callout 70"/>
          <p:cNvSpPr/>
          <p:nvPr/>
        </p:nvSpPr>
        <p:spPr>
          <a:xfrm>
            <a:off x="5500694" y="5357826"/>
            <a:ext cx="1857388" cy="928694"/>
          </a:xfrm>
          <a:prstGeom prst="wedgeRectCallout">
            <a:avLst>
              <a:gd name="adj1" fmla="val 89935"/>
              <a:gd name="adj2" fmla="val 62500"/>
            </a:avLst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What groups are they in?</a:t>
            </a:r>
            <a:endParaRPr lang="en-US" b="1" dirty="0"/>
          </a:p>
        </p:txBody>
      </p:sp>
      <p:sp>
        <p:nvSpPr>
          <p:cNvPr id="81" name="Rectangular Callout 80"/>
          <p:cNvSpPr/>
          <p:nvPr/>
        </p:nvSpPr>
        <p:spPr>
          <a:xfrm>
            <a:off x="7500958" y="4429132"/>
            <a:ext cx="1643042" cy="1214446"/>
          </a:xfrm>
          <a:prstGeom prst="wedgeRectCallout">
            <a:avLst>
              <a:gd name="adj1" fmla="val -36218"/>
              <a:gd name="adj2" fmla="val -101601"/>
            </a:avLst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What ads would be targeted to them?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66" grpId="0" animBg="1"/>
      <p:bldP spid="71" grpId="0" animBg="1"/>
      <p:bldP spid="8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750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8429652" y="71414"/>
            <a:ext cx="285752" cy="21431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3B5997"/>
              </a:clrFrom>
              <a:clrTo>
                <a:srgbClr val="3B599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333477" cy="375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357290" y="142852"/>
            <a:ext cx="857256" cy="16073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chemeClr val="bg1"/>
                </a:solidFill>
                <a:latin typeface="Lucida Console" pitchFamily="49" charset="0"/>
                <a:cs typeface="Arial" pitchFamily="34" charset="0"/>
              </a:rPr>
              <a:t>Home</a:t>
            </a:r>
            <a:endParaRPr lang="en-US" sz="1000" dirty="0">
              <a:solidFill>
                <a:schemeClr val="bg1"/>
              </a:solidFill>
              <a:latin typeface="Lucida Console" pitchFamily="49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071670" y="142852"/>
            <a:ext cx="857256" cy="16073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chemeClr val="bg1"/>
                </a:solidFill>
                <a:latin typeface="Lucida Console" pitchFamily="49" charset="0"/>
                <a:cs typeface="Arial" pitchFamily="34" charset="0"/>
              </a:rPr>
              <a:t>Profile</a:t>
            </a:r>
            <a:endParaRPr lang="en-US" sz="1000" dirty="0">
              <a:solidFill>
                <a:schemeClr val="bg1"/>
              </a:solidFill>
              <a:latin typeface="Lucida Console" pitchFamily="49" charset="0"/>
              <a:cs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786050" y="142852"/>
            <a:ext cx="857256" cy="16073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chemeClr val="bg1"/>
                </a:solidFill>
                <a:latin typeface="Lucida Console" pitchFamily="49" charset="0"/>
                <a:cs typeface="Arial" pitchFamily="34" charset="0"/>
              </a:rPr>
              <a:t>Inbox</a:t>
            </a:r>
            <a:endParaRPr lang="en-US" sz="1000" dirty="0">
              <a:solidFill>
                <a:schemeClr val="bg1"/>
              </a:solidFill>
              <a:latin typeface="Lucida Console" pitchFamily="49" charset="0"/>
              <a:cs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428992" y="142852"/>
            <a:ext cx="857256" cy="16073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chemeClr val="bg1"/>
                </a:solidFill>
                <a:latin typeface="Lucida Console" pitchFamily="49" charset="0"/>
                <a:cs typeface="Arial" pitchFamily="34" charset="0"/>
              </a:rPr>
              <a:t>Friends</a:t>
            </a:r>
            <a:endParaRPr lang="en-US" sz="1000" dirty="0">
              <a:solidFill>
                <a:schemeClr val="bg1"/>
              </a:solidFill>
              <a:latin typeface="Lucida Console" pitchFamily="49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643570" y="142852"/>
            <a:ext cx="857256" cy="16073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>
                <a:solidFill>
                  <a:schemeClr val="bg1"/>
                </a:solidFill>
                <a:latin typeface="Lucida Console" pitchFamily="49" charset="0"/>
                <a:cs typeface="Arial" pitchFamily="34" charset="0"/>
              </a:rPr>
              <a:t>Settings</a:t>
            </a:r>
            <a:endParaRPr lang="en-US" sz="800" dirty="0">
              <a:solidFill>
                <a:schemeClr val="bg1"/>
              </a:solidFill>
              <a:latin typeface="Lucida Console" pitchFamily="49" charset="0"/>
              <a:cs typeface="Arial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429388" y="142852"/>
            <a:ext cx="857256" cy="16073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>
                <a:solidFill>
                  <a:schemeClr val="bg1"/>
                </a:solidFill>
                <a:latin typeface="Lucida Console" pitchFamily="49" charset="0"/>
                <a:cs typeface="Arial" pitchFamily="34" charset="0"/>
              </a:rPr>
              <a:t>Logout</a:t>
            </a:r>
            <a:endParaRPr lang="en-US" sz="800" dirty="0">
              <a:solidFill>
                <a:schemeClr val="bg1"/>
              </a:solidFill>
              <a:latin typeface="Lucida Console" pitchFamily="49" charset="0"/>
              <a:cs typeface="Arial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286644" y="71414"/>
            <a:ext cx="1143008" cy="2143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dirty="0" smtClean="0">
                <a:solidFill>
                  <a:schemeClr val="bg1">
                    <a:lumMod val="85000"/>
                  </a:schemeClr>
                </a:solidFill>
              </a:rPr>
              <a:t>Search</a:t>
            </a:r>
            <a:endParaRPr lang="en-US" sz="10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8429652" y="71415"/>
            <a:ext cx="214314" cy="2462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1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Q</a:t>
            </a:r>
            <a:endParaRPr lang="en-US" sz="1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5" name="Flowchart: Process 54"/>
          <p:cNvSpPr/>
          <p:nvPr/>
        </p:nvSpPr>
        <p:spPr>
          <a:xfrm>
            <a:off x="0" y="357166"/>
            <a:ext cx="9144000" cy="1000132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357158" y="2714620"/>
            <a:ext cx="2357454" cy="2143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dirty="0" smtClean="0">
                <a:solidFill>
                  <a:schemeClr val="tx1"/>
                </a:solidFill>
                <a:latin typeface="Lucida Console" pitchFamily="49" charset="0"/>
              </a:rPr>
              <a:t>View photos</a:t>
            </a:r>
            <a:endParaRPr lang="en-US" sz="1000" dirty="0">
              <a:solidFill>
                <a:schemeClr val="tx1"/>
              </a:solidFill>
              <a:latin typeface="Lucida Console" pitchFamily="49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3929058" y="1071546"/>
            <a:ext cx="857256" cy="28575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  <a:latin typeface="Lucida Console" pitchFamily="49" charset="0"/>
              </a:rPr>
              <a:t>Info</a:t>
            </a:r>
            <a:endParaRPr lang="en-US" dirty="0">
              <a:solidFill>
                <a:schemeClr val="tx1"/>
              </a:solidFill>
              <a:latin typeface="Lucida Console" pitchFamily="49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4929190" y="1071546"/>
            <a:ext cx="1143008" cy="28575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  <a:latin typeface="Lucida Console" pitchFamily="49" charset="0"/>
              </a:rPr>
              <a:t>Photos</a:t>
            </a:r>
            <a:endParaRPr lang="en-US" dirty="0">
              <a:solidFill>
                <a:schemeClr val="tx1"/>
              </a:solidFill>
              <a:latin typeface="Lucida Console" pitchFamily="49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6215074" y="1071546"/>
            <a:ext cx="1071570" cy="28575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  <a:latin typeface="Lucida Console" pitchFamily="49" charset="0"/>
              </a:rPr>
              <a:t>Boxes</a:t>
            </a:r>
            <a:endParaRPr lang="en-US" dirty="0">
              <a:solidFill>
                <a:schemeClr val="tx1"/>
              </a:solidFill>
              <a:latin typeface="Lucida Console" pitchFamily="49" charset="0"/>
            </a:endParaRPr>
          </a:p>
        </p:txBody>
      </p:sp>
      <p:sp>
        <p:nvSpPr>
          <p:cNvPr id="60" name="Flowchart: Process 59"/>
          <p:cNvSpPr/>
          <p:nvPr/>
        </p:nvSpPr>
        <p:spPr>
          <a:xfrm>
            <a:off x="3000364" y="1643050"/>
            <a:ext cx="4286280" cy="1357322"/>
          </a:xfrm>
          <a:prstGeom prst="flowChartProcess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Flowchart: Process 60"/>
          <p:cNvSpPr/>
          <p:nvPr/>
        </p:nvSpPr>
        <p:spPr>
          <a:xfrm>
            <a:off x="3286116" y="1785926"/>
            <a:ext cx="3786214" cy="500066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 smtClean="0">
                <a:solidFill>
                  <a:sysClr val="windowText" lastClr="000000"/>
                </a:solidFill>
              </a:rPr>
              <a:t>What’s on your mind?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6000760" y="2500306"/>
            <a:ext cx="1071570" cy="2857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1"/>
                </a:solidFill>
                <a:latin typeface="Lucida Console" pitchFamily="49" charset="0"/>
              </a:rPr>
              <a:t>Share</a:t>
            </a:r>
            <a:endParaRPr lang="en-US" dirty="0">
              <a:solidFill>
                <a:schemeClr val="bg1"/>
              </a:solidFill>
              <a:latin typeface="Lucida Console" pitchFamily="49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2928926" y="500042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latin typeface="Lucida Console" pitchFamily="49" charset="0"/>
              </a:rPr>
              <a:t>Name</a:t>
            </a:r>
            <a:endParaRPr lang="en-US" sz="2400" b="1" dirty="0">
              <a:latin typeface="Lucida Console" pitchFamily="49" charset="0"/>
            </a:endParaRPr>
          </a:p>
        </p:txBody>
      </p:sp>
      <p:sp>
        <p:nvSpPr>
          <p:cNvPr id="64" name="Flowchart: Process 63"/>
          <p:cNvSpPr/>
          <p:nvPr/>
        </p:nvSpPr>
        <p:spPr>
          <a:xfrm>
            <a:off x="357158" y="642918"/>
            <a:ext cx="2286016" cy="1928826"/>
          </a:xfrm>
          <a:prstGeom prst="flowChartProcess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357158" y="3429000"/>
            <a:ext cx="2357454" cy="21431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  <a:latin typeface="Lucida Console" pitchFamily="49" charset="0"/>
              </a:rPr>
              <a:t>Information</a:t>
            </a:r>
            <a:endParaRPr lang="en-US" dirty="0">
              <a:solidFill>
                <a:schemeClr val="tx1"/>
              </a:solidFill>
              <a:latin typeface="Lucida Console" pitchFamily="49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357158" y="4929198"/>
            <a:ext cx="2357454" cy="21431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  <a:latin typeface="Lucida Console" pitchFamily="49" charset="0"/>
              </a:rPr>
              <a:t>Friends</a:t>
            </a:r>
            <a:endParaRPr lang="en-US" dirty="0">
              <a:solidFill>
                <a:schemeClr val="tx1"/>
              </a:solidFill>
              <a:latin typeface="Lucida Console" pitchFamily="49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428596" y="5357826"/>
            <a:ext cx="642942" cy="642942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1214414" y="5357826"/>
            <a:ext cx="642942" cy="642942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2000232" y="5357826"/>
            <a:ext cx="642942" cy="642942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/>
          <p:cNvSpPr txBox="1"/>
          <p:nvPr/>
        </p:nvSpPr>
        <p:spPr>
          <a:xfrm>
            <a:off x="428596" y="6215082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3" name="TextBox 72"/>
          <p:cNvSpPr txBox="1"/>
          <p:nvPr/>
        </p:nvSpPr>
        <p:spPr>
          <a:xfrm>
            <a:off x="428596" y="6215082"/>
            <a:ext cx="642942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4" name="TextBox 73"/>
          <p:cNvSpPr txBox="1"/>
          <p:nvPr/>
        </p:nvSpPr>
        <p:spPr>
          <a:xfrm>
            <a:off x="1214414" y="6215082"/>
            <a:ext cx="642942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5" name="TextBox 74"/>
          <p:cNvSpPr txBox="1"/>
          <p:nvPr/>
        </p:nvSpPr>
        <p:spPr>
          <a:xfrm>
            <a:off x="2000232" y="6215082"/>
            <a:ext cx="642942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6" name="TextBox 75"/>
          <p:cNvSpPr txBox="1"/>
          <p:nvPr/>
        </p:nvSpPr>
        <p:spPr>
          <a:xfrm>
            <a:off x="4000496" y="571480"/>
            <a:ext cx="4429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/>
              <a:t>10hrs ago</a:t>
            </a:r>
            <a:endParaRPr lang="en-US" dirty="0"/>
          </a:p>
        </p:txBody>
      </p:sp>
      <p:sp>
        <p:nvSpPr>
          <p:cNvPr id="77" name="Rectangle 76"/>
          <p:cNvSpPr/>
          <p:nvPr/>
        </p:nvSpPr>
        <p:spPr>
          <a:xfrm>
            <a:off x="357158" y="3071810"/>
            <a:ext cx="2286016" cy="2143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dirty="0" smtClean="0">
                <a:solidFill>
                  <a:schemeClr val="tx1"/>
                </a:solidFill>
                <a:latin typeface="Lucida Console" pitchFamily="49" charset="0"/>
              </a:rPr>
              <a:t>View videos</a:t>
            </a:r>
            <a:endParaRPr lang="en-US" sz="1000" dirty="0">
              <a:solidFill>
                <a:schemeClr val="tx1"/>
              </a:solidFill>
              <a:latin typeface="Lucida Console" pitchFamily="49" charset="0"/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3071802" y="6286520"/>
            <a:ext cx="4286280" cy="28575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200" dirty="0" smtClean="0">
                <a:solidFill>
                  <a:schemeClr val="accent1"/>
                </a:solidFill>
                <a:latin typeface="Lucida Console" pitchFamily="49" charset="0"/>
              </a:rPr>
              <a:t>Older posts</a:t>
            </a:r>
            <a:endParaRPr lang="en-US" sz="1200" dirty="0">
              <a:solidFill>
                <a:schemeClr val="accent1"/>
              </a:solidFill>
              <a:latin typeface="Lucida Console" pitchFamily="49" charset="0"/>
            </a:endParaRPr>
          </a:p>
        </p:txBody>
      </p:sp>
      <p:sp>
        <p:nvSpPr>
          <p:cNvPr id="79" name="Isosceles Triangle 78"/>
          <p:cNvSpPr/>
          <p:nvPr/>
        </p:nvSpPr>
        <p:spPr>
          <a:xfrm rot="10800000" flipH="1">
            <a:off x="4214810" y="6357958"/>
            <a:ext cx="285752" cy="14287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/>
          <p:cNvSpPr/>
          <p:nvPr/>
        </p:nvSpPr>
        <p:spPr>
          <a:xfrm>
            <a:off x="3000364" y="1071546"/>
            <a:ext cx="857256" cy="2857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  <a:latin typeface="Lucida Console" pitchFamily="49" charset="0"/>
              </a:rPr>
              <a:t>Wall</a:t>
            </a:r>
            <a:endParaRPr lang="en-US" dirty="0">
              <a:solidFill>
                <a:schemeClr val="tx1"/>
              </a:solidFill>
              <a:latin typeface="Lucida Console" pitchFamily="49" charset="0"/>
            </a:endParaRPr>
          </a:p>
        </p:txBody>
      </p:sp>
      <p:cxnSp>
        <p:nvCxnSpPr>
          <p:cNvPr id="82" name="Straight Connector 81"/>
          <p:cNvCxnSpPr/>
          <p:nvPr/>
        </p:nvCxnSpPr>
        <p:spPr>
          <a:xfrm>
            <a:off x="3071802" y="4000504"/>
            <a:ext cx="421484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3071802" y="5214950"/>
            <a:ext cx="421484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ectangle 84"/>
          <p:cNvSpPr/>
          <p:nvPr/>
        </p:nvSpPr>
        <p:spPr>
          <a:xfrm>
            <a:off x="3000364" y="4357694"/>
            <a:ext cx="642942" cy="642942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3000364" y="5429264"/>
            <a:ext cx="642942" cy="642942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/>
          <p:cNvSpPr/>
          <p:nvPr/>
        </p:nvSpPr>
        <p:spPr>
          <a:xfrm>
            <a:off x="3000364" y="3214686"/>
            <a:ext cx="2357454" cy="2143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dirty="0" smtClean="0">
                <a:solidFill>
                  <a:schemeClr val="tx1"/>
                </a:solidFill>
                <a:latin typeface="Lucida Console" pitchFamily="49" charset="0"/>
              </a:rPr>
              <a:t>Recent Activity</a:t>
            </a:r>
            <a:endParaRPr lang="en-US" sz="1400" dirty="0">
              <a:solidFill>
                <a:schemeClr val="tx1"/>
              </a:solidFill>
              <a:latin typeface="Lucida Console" pitchFamily="49" charset="0"/>
            </a:endParaRPr>
          </a:p>
        </p:txBody>
      </p:sp>
      <p:sp>
        <p:nvSpPr>
          <p:cNvPr id="88" name="Rounded Rectangle 87"/>
          <p:cNvSpPr/>
          <p:nvPr/>
        </p:nvSpPr>
        <p:spPr>
          <a:xfrm>
            <a:off x="3786182" y="4357694"/>
            <a:ext cx="3571900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ounded Rectangle 88"/>
          <p:cNvSpPr/>
          <p:nvPr/>
        </p:nvSpPr>
        <p:spPr>
          <a:xfrm>
            <a:off x="3786182" y="5429264"/>
            <a:ext cx="3571900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/>
          <p:cNvSpPr/>
          <p:nvPr/>
        </p:nvSpPr>
        <p:spPr>
          <a:xfrm>
            <a:off x="7429520" y="1714488"/>
            <a:ext cx="1500198" cy="21431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  <a:latin typeface="Lucida Console" pitchFamily="49" charset="0"/>
              </a:rPr>
              <a:t>Ads</a:t>
            </a:r>
            <a:endParaRPr lang="en-US" dirty="0">
              <a:solidFill>
                <a:schemeClr val="tx1"/>
              </a:solidFill>
              <a:latin typeface="Lucida Console" pitchFamily="49" charset="0"/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7500958" y="2143116"/>
            <a:ext cx="1357322" cy="1071570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7500958" y="3429000"/>
            <a:ext cx="1357322" cy="1071570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7429520" y="4786322"/>
            <a:ext cx="1500198" cy="21431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  <a:latin typeface="Lucida Console" pitchFamily="49" charset="0"/>
              </a:rPr>
              <a:t>Groups</a:t>
            </a:r>
            <a:endParaRPr lang="en-US" dirty="0">
              <a:solidFill>
                <a:schemeClr val="tx1"/>
              </a:solidFill>
              <a:latin typeface="Lucida Console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126</Words>
  <Application>Microsoft Office PowerPoint</Application>
  <PresentationFormat>On-screen Show (4:3)</PresentationFormat>
  <Paragraphs>59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cassidy</dc:creator>
  <cp:lastModifiedBy>cassidy</cp:lastModifiedBy>
  <cp:revision>17</cp:revision>
  <dcterms:created xsi:type="dcterms:W3CDTF">2009-08-28T21:51:47Z</dcterms:created>
  <dcterms:modified xsi:type="dcterms:W3CDTF">2009-08-29T09:57:44Z</dcterms:modified>
</cp:coreProperties>
</file>