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96"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5D8A88-C28A-F14F-AF73-CEEDAFFD956E}"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448739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D8A88-C28A-F14F-AF73-CEEDAFFD956E}"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3962359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D8A88-C28A-F14F-AF73-CEEDAFFD956E}"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135143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D8A88-C28A-F14F-AF73-CEEDAFFD956E}"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859299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5D8A88-C28A-F14F-AF73-CEEDAFFD956E}"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245115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5D8A88-C28A-F14F-AF73-CEEDAFFD956E}"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3637455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5D8A88-C28A-F14F-AF73-CEEDAFFD956E}" type="datetimeFigureOut">
              <a:rPr lang="en-US" smtClean="0"/>
              <a:t>5/14/13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62833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5D8A88-C28A-F14F-AF73-CEEDAFFD956E}" type="datetimeFigureOut">
              <a:rPr lang="en-US" smtClean="0"/>
              <a:t>5/14/13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596020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D8A88-C28A-F14F-AF73-CEEDAFFD956E}" type="datetimeFigureOut">
              <a:rPr lang="en-US" smtClean="0"/>
              <a:t>5/14/13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1182818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D8A88-C28A-F14F-AF73-CEEDAFFD956E}"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1124921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D8A88-C28A-F14F-AF73-CEEDAFFD956E}"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3DDAD7-5522-4041-B3D4-6BE50C384A42}" type="slidenum">
              <a:rPr lang="en-US" smtClean="0"/>
              <a:t>‹#›</a:t>
            </a:fld>
            <a:endParaRPr lang="en-US"/>
          </a:p>
        </p:txBody>
      </p:sp>
    </p:spTree>
    <p:extLst>
      <p:ext uri="{BB962C8B-B14F-4D97-AF65-F5344CB8AC3E}">
        <p14:creationId xmlns:p14="http://schemas.microsoft.com/office/powerpoint/2010/main" val="37401372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5D8A88-C28A-F14F-AF73-CEEDAFFD956E}" type="datetimeFigureOut">
              <a:rPr lang="en-US" smtClean="0"/>
              <a:t>5/14/13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3DDAD7-5522-4041-B3D4-6BE50C384A42}" type="slidenum">
              <a:rPr lang="en-US" smtClean="0"/>
              <a:t>‹#›</a:t>
            </a:fld>
            <a:endParaRPr lang="en-US"/>
          </a:p>
        </p:txBody>
      </p:sp>
    </p:spTree>
    <p:extLst>
      <p:ext uri="{BB962C8B-B14F-4D97-AF65-F5344CB8AC3E}">
        <p14:creationId xmlns:p14="http://schemas.microsoft.com/office/powerpoint/2010/main" val="2137573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1"/>
            <a:ext cx="9186023" cy="6858001"/>
          </a:xfrm>
          <a:prstGeom prst="rect">
            <a:avLst/>
          </a:prstGeom>
        </p:spPr>
      </p:pic>
      <p:sp>
        <p:nvSpPr>
          <p:cNvPr id="5" name="TextBox 4"/>
          <p:cNvSpPr txBox="1"/>
          <p:nvPr/>
        </p:nvSpPr>
        <p:spPr>
          <a:xfrm>
            <a:off x="430559" y="4261699"/>
            <a:ext cx="5877132" cy="2308324"/>
          </a:xfrm>
          <a:prstGeom prst="rect">
            <a:avLst/>
          </a:prstGeom>
          <a:noFill/>
        </p:spPr>
        <p:txBody>
          <a:bodyPr wrap="square" rtlCol="0">
            <a:spAutoFit/>
          </a:bodyPr>
          <a:lstStyle/>
          <a:p>
            <a:r>
              <a:rPr lang="en-US" sz="4800" b="1" dirty="0" smtClean="0">
                <a:solidFill>
                  <a:schemeClr val="bg1"/>
                </a:solidFill>
              </a:rPr>
              <a:t>HAZARDS &amp; DISASTERS: HAITI EARTHQUAKE</a:t>
            </a:r>
            <a:endParaRPr lang="en-US" sz="4800" b="1" dirty="0">
              <a:solidFill>
                <a:schemeClr val="bg1"/>
              </a:solidFill>
            </a:endParaRPr>
          </a:p>
        </p:txBody>
      </p:sp>
      <p:sp>
        <p:nvSpPr>
          <p:cNvPr id="6" name="Rectangle 5"/>
          <p:cNvSpPr/>
          <p:nvPr/>
        </p:nvSpPr>
        <p:spPr>
          <a:xfrm>
            <a:off x="4176424" y="254595"/>
            <a:ext cx="4572000" cy="1323439"/>
          </a:xfrm>
          <a:prstGeom prst="rect">
            <a:avLst/>
          </a:prstGeom>
          <a:ln w="12700">
            <a:solidFill>
              <a:schemeClr val="tx1"/>
            </a:solidFill>
          </a:ln>
        </p:spPr>
        <p:txBody>
          <a:bodyPr>
            <a:spAutoFit/>
          </a:bodyPr>
          <a:lstStyle/>
          <a:p>
            <a:r>
              <a:rPr lang="en-US" sz="2000" b="1" dirty="0" smtClean="0">
                <a:solidFill>
                  <a:srgbClr val="FFFFFF"/>
                </a:solidFill>
              </a:rPr>
              <a:t>Haiti is the poorest country in the Western Hemisphere, and is ranked 149th of 182 countries on the Human Development Index.</a:t>
            </a:r>
            <a:endParaRPr lang="en-US" sz="2000" b="1" dirty="0">
              <a:solidFill>
                <a:srgbClr val="FFFFFF"/>
              </a:solidFill>
            </a:endParaRPr>
          </a:p>
        </p:txBody>
      </p:sp>
    </p:spTree>
    <p:extLst>
      <p:ext uri="{BB962C8B-B14F-4D97-AF65-F5344CB8AC3E}">
        <p14:creationId xmlns:p14="http://schemas.microsoft.com/office/powerpoint/2010/main" val="1446196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680"/>
            <a:ext cx="4572000" cy="1569660"/>
          </a:xfrm>
          <a:prstGeom prst="rect">
            <a:avLst/>
          </a:prstGeom>
          <a:ln w="12700">
            <a:solidFill>
              <a:schemeClr val="tx1"/>
            </a:solidFill>
          </a:ln>
        </p:spPr>
        <p:txBody>
          <a:bodyPr>
            <a:spAutoFit/>
          </a:bodyPr>
          <a:lstStyle/>
          <a:p>
            <a:r>
              <a:rPr lang="en-US" sz="1600" dirty="0" smtClean="0"/>
              <a:t>The 2010 Haiti earthquake was a catastrophic magnitude 7.0 Mw earthquake, with an epicenter near the town of </a:t>
            </a:r>
            <a:r>
              <a:rPr lang="en-US" sz="1600" dirty="0" err="1" smtClean="0"/>
              <a:t>Léogâne</a:t>
            </a:r>
            <a:r>
              <a:rPr lang="en-US" sz="1600" dirty="0" smtClean="0"/>
              <a:t> (</a:t>
            </a:r>
            <a:r>
              <a:rPr lang="en-US" sz="1600" dirty="0" err="1" smtClean="0"/>
              <a:t>Ouest</a:t>
            </a:r>
            <a:r>
              <a:rPr lang="en-US" sz="1600" dirty="0" smtClean="0"/>
              <a:t> Department), approximately 25 km west of Port-au-Prince, Haiti's capital. The earthquake occurred at 16:53 local time  on Tuesday, 12 January 2010.</a:t>
            </a:r>
            <a:endParaRPr lang="en-US" sz="1600" dirty="0"/>
          </a:p>
        </p:txBody>
      </p:sp>
      <p:sp>
        <p:nvSpPr>
          <p:cNvPr id="5" name="Rectangle 4"/>
          <p:cNvSpPr/>
          <p:nvPr/>
        </p:nvSpPr>
        <p:spPr>
          <a:xfrm>
            <a:off x="4572000" y="11907"/>
            <a:ext cx="4572000" cy="830997"/>
          </a:xfrm>
          <a:prstGeom prst="rect">
            <a:avLst/>
          </a:prstGeom>
          <a:ln w="12700">
            <a:solidFill>
              <a:schemeClr val="tx1"/>
            </a:solidFill>
          </a:ln>
        </p:spPr>
        <p:txBody>
          <a:bodyPr>
            <a:spAutoFit/>
          </a:bodyPr>
          <a:lstStyle/>
          <a:p>
            <a:r>
              <a:rPr lang="en-US" sz="1600" dirty="0" smtClean="0"/>
              <a:t>The government of Haiti estimated that 250,000 residences and 30,000 commercial buildings had collapsed or were severely damaged</a:t>
            </a:r>
            <a:endParaRPr lang="en-US" sz="1600" dirty="0"/>
          </a:p>
        </p:txBody>
      </p:sp>
      <p:sp>
        <p:nvSpPr>
          <p:cNvPr id="7" name="Rectangle 6"/>
          <p:cNvSpPr/>
          <p:nvPr/>
        </p:nvSpPr>
        <p:spPr>
          <a:xfrm>
            <a:off x="4572000" y="842904"/>
            <a:ext cx="4572000" cy="1077218"/>
          </a:xfrm>
          <a:prstGeom prst="rect">
            <a:avLst/>
          </a:prstGeom>
          <a:ln w="12700">
            <a:solidFill>
              <a:schemeClr val="tx1"/>
            </a:solidFill>
          </a:ln>
        </p:spPr>
        <p:txBody>
          <a:bodyPr>
            <a:spAutoFit/>
          </a:bodyPr>
          <a:lstStyle/>
          <a:p>
            <a:r>
              <a:rPr lang="en-US" sz="1600" dirty="0" smtClean="0"/>
              <a:t>vital infrastructure necessary to respond to the disaster was severely damaged or destroyed. This included all hospitals in the capital; air, sea, and land transport facilities; and communication systems.</a:t>
            </a:r>
            <a:endParaRPr lang="en-US" sz="1600" dirty="0"/>
          </a:p>
        </p:txBody>
      </p:sp>
      <p:sp>
        <p:nvSpPr>
          <p:cNvPr id="8" name="Rectangle 7"/>
          <p:cNvSpPr/>
          <p:nvPr/>
        </p:nvSpPr>
        <p:spPr>
          <a:xfrm>
            <a:off x="4572000" y="1924267"/>
            <a:ext cx="4572000" cy="1323439"/>
          </a:xfrm>
          <a:prstGeom prst="rect">
            <a:avLst/>
          </a:prstGeom>
          <a:ln w="12700">
            <a:solidFill>
              <a:schemeClr val="tx1"/>
            </a:solidFill>
          </a:ln>
        </p:spPr>
        <p:txBody>
          <a:bodyPr>
            <a:spAutoFit/>
          </a:bodyPr>
          <a:lstStyle/>
          <a:p>
            <a:r>
              <a:rPr lang="en-US" sz="1600" dirty="0" smtClean="0"/>
              <a:t>In the nights following the earthquake, many people in Haiti slept in the streets, on pavements, in their cars, or in makeshift shanty towns either because their houses had been destroyed, or they feared standing structures would not withstand aftershocks.</a:t>
            </a:r>
            <a:endParaRPr lang="en-US" sz="1600" dirty="0"/>
          </a:p>
        </p:txBody>
      </p:sp>
      <p:sp>
        <p:nvSpPr>
          <p:cNvPr id="9" name="Rectangle 8"/>
          <p:cNvSpPr/>
          <p:nvPr/>
        </p:nvSpPr>
        <p:spPr>
          <a:xfrm>
            <a:off x="0" y="1590431"/>
            <a:ext cx="4572000" cy="2062103"/>
          </a:xfrm>
          <a:prstGeom prst="rect">
            <a:avLst/>
          </a:prstGeom>
          <a:ln w="12700">
            <a:solidFill>
              <a:schemeClr val="tx1"/>
            </a:solidFill>
          </a:ln>
        </p:spPr>
        <p:txBody>
          <a:bodyPr>
            <a:spAutoFit/>
          </a:bodyPr>
          <a:lstStyle/>
          <a:p>
            <a:r>
              <a:rPr lang="en-US" sz="1600" dirty="0" smtClean="0"/>
              <a:t>31 May 2011, an unreleased draft report based on a survey commissioned by the US Agency for International Development (USAID) challenged the Haiti earthquake death toll and several damage estimates. The unpublished report put the death toll between 46,000 and 85,000 and put the number of displaced persons at 895,000, of which only 375,000 remained in temporary shelters.</a:t>
            </a:r>
            <a:endParaRPr lang="en-US" sz="1600" dirty="0"/>
          </a:p>
        </p:txBody>
      </p:sp>
      <p:sp>
        <p:nvSpPr>
          <p:cNvPr id="10" name="Rectangle 9"/>
          <p:cNvSpPr/>
          <p:nvPr/>
        </p:nvSpPr>
        <p:spPr>
          <a:xfrm>
            <a:off x="4572000" y="3247706"/>
            <a:ext cx="4572000" cy="1323439"/>
          </a:xfrm>
          <a:prstGeom prst="rect">
            <a:avLst/>
          </a:prstGeom>
          <a:ln w="12700">
            <a:solidFill>
              <a:schemeClr val="tx1"/>
            </a:solidFill>
          </a:ln>
        </p:spPr>
        <p:txBody>
          <a:bodyPr>
            <a:spAutoFit/>
          </a:bodyPr>
          <a:lstStyle/>
          <a:p>
            <a:r>
              <a:rPr lang="en-US" sz="1600" dirty="0" smtClean="0"/>
              <a:t>From 12 Jan, the International Committee of the Red Cross, which has been working in Haiti since 1994, focused on bringing emergency assistance to victims of the catastrophe, in close cooperation with its partners</a:t>
            </a:r>
            <a:endParaRPr lang="en-US" sz="1600" dirty="0"/>
          </a:p>
        </p:txBody>
      </p:sp>
      <p:sp>
        <p:nvSpPr>
          <p:cNvPr id="11" name="Rectangle 10"/>
          <p:cNvSpPr/>
          <p:nvPr/>
        </p:nvSpPr>
        <p:spPr>
          <a:xfrm>
            <a:off x="0" y="3682992"/>
            <a:ext cx="4572000" cy="830997"/>
          </a:xfrm>
          <a:prstGeom prst="rect">
            <a:avLst/>
          </a:prstGeom>
          <a:ln w="12700">
            <a:solidFill>
              <a:schemeClr val="tx1"/>
            </a:solidFill>
          </a:ln>
        </p:spPr>
        <p:txBody>
          <a:bodyPr>
            <a:spAutoFit/>
          </a:bodyPr>
          <a:lstStyle/>
          <a:p>
            <a:r>
              <a:rPr lang="en-US" sz="1600" dirty="0" smtClean="0"/>
              <a:t>Hillary Clinton visited Haiti on 16 January to survey the damage and stated that US$48 million had been raised already in the US to help Haiti recover.</a:t>
            </a:r>
            <a:endParaRPr lang="en-US" sz="1600" dirty="0"/>
          </a:p>
        </p:txBody>
      </p:sp>
      <p:sp>
        <p:nvSpPr>
          <p:cNvPr id="12" name="Rectangle 11"/>
          <p:cNvSpPr/>
          <p:nvPr/>
        </p:nvSpPr>
        <p:spPr>
          <a:xfrm>
            <a:off x="0" y="4590215"/>
            <a:ext cx="4572000" cy="1077218"/>
          </a:xfrm>
          <a:prstGeom prst="rect">
            <a:avLst/>
          </a:prstGeom>
          <a:ln w="12700">
            <a:solidFill>
              <a:schemeClr val="tx1"/>
            </a:solidFill>
          </a:ln>
        </p:spPr>
        <p:txBody>
          <a:bodyPr>
            <a:spAutoFit/>
          </a:bodyPr>
          <a:lstStyle/>
          <a:p>
            <a:r>
              <a:rPr lang="en-US" sz="1600" dirty="0" smtClean="0"/>
              <a:t>The European Union promised €330 million for emergency and long-term aid. Brazil announced R$375 mill for long-term recovery aid, R$25 mill of which in immediate funds</a:t>
            </a:r>
            <a:endParaRPr lang="en-US" sz="1600" dirty="0"/>
          </a:p>
        </p:txBody>
      </p:sp>
      <p:sp>
        <p:nvSpPr>
          <p:cNvPr id="13" name="Rectangle 12"/>
          <p:cNvSpPr/>
          <p:nvPr/>
        </p:nvSpPr>
        <p:spPr>
          <a:xfrm>
            <a:off x="4572000" y="4571145"/>
            <a:ext cx="4572000" cy="1077218"/>
          </a:xfrm>
          <a:prstGeom prst="rect">
            <a:avLst/>
          </a:prstGeom>
          <a:ln w="12700">
            <a:solidFill>
              <a:schemeClr val="tx1"/>
            </a:solidFill>
          </a:ln>
        </p:spPr>
        <p:txBody>
          <a:bodyPr>
            <a:spAutoFit/>
          </a:bodyPr>
          <a:lstStyle/>
          <a:p>
            <a:r>
              <a:rPr lang="en-US" sz="1600" dirty="0" smtClean="0"/>
              <a:t>Six months after the quake as much as 98 percent of the rubble remained </a:t>
            </a:r>
            <a:r>
              <a:rPr lang="en-US" sz="1600" dirty="0" err="1" smtClean="0"/>
              <a:t>uncleared</a:t>
            </a:r>
            <a:r>
              <a:rPr lang="en-US" sz="1600" dirty="0" smtClean="0"/>
              <a:t>., making most of the capital impassable, &amp; thousands of bodies remained in the rubble.</a:t>
            </a:r>
            <a:endParaRPr lang="en-US" sz="1600" dirty="0"/>
          </a:p>
        </p:txBody>
      </p:sp>
      <p:sp>
        <p:nvSpPr>
          <p:cNvPr id="14" name="Rectangle 13"/>
          <p:cNvSpPr/>
          <p:nvPr/>
        </p:nvSpPr>
        <p:spPr>
          <a:xfrm>
            <a:off x="0" y="5648363"/>
            <a:ext cx="9144000" cy="1323439"/>
          </a:xfrm>
          <a:prstGeom prst="rect">
            <a:avLst/>
          </a:prstGeom>
          <a:ln w="12700">
            <a:solidFill>
              <a:schemeClr val="tx1"/>
            </a:solidFill>
          </a:ln>
        </p:spPr>
        <p:txBody>
          <a:bodyPr wrap="square">
            <a:spAutoFit/>
          </a:bodyPr>
          <a:lstStyle/>
          <a:p>
            <a:r>
              <a:rPr lang="en-US" sz="1600" dirty="0" smtClean="0"/>
              <a:t>The number of people in relief camps of tents and tarps since the quake was 1.6 mill, &amp; almost no transitional housing had been built. Most of the camps had no electricity, running water, or sewage disposal, &amp; the tents were beginning to fall apart. Crime in the camps was widespread, especially against women &amp; girls. Between 23 major charities, US$1.1 bill had been collected for Haiti for relief efforts, but only two% of the money had been released.</a:t>
            </a:r>
            <a:endParaRPr lang="en-US" sz="1600" dirty="0"/>
          </a:p>
        </p:txBody>
      </p:sp>
    </p:spTree>
    <p:extLst>
      <p:ext uri="{BB962C8B-B14F-4D97-AF65-F5344CB8AC3E}">
        <p14:creationId xmlns:p14="http://schemas.microsoft.com/office/powerpoint/2010/main" val="8232486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TotalTime>
  <Words>478</Words>
  <Application>Microsoft Macintosh PowerPoint</Application>
  <PresentationFormat>On-screen Show (4:3)</PresentationFormat>
  <Paragraphs>12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Randay</dc:creator>
  <cp:lastModifiedBy>Philip Randay</cp:lastModifiedBy>
  <cp:revision>3</cp:revision>
  <dcterms:created xsi:type="dcterms:W3CDTF">2013-05-14T14:55:13Z</dcterms:created>
  <dcterms:modified xsi:type="dcterms:W3CDTF">2013-05-14T15:16:38Z</dcterms:modified>
</cp:coreProperties>
</file>