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91" r:id="rId2"/>
    <p:sldId id="256" r:id="rId3"/>
    <p:sldId id="258" r:id="rId4"/>
    <p:sldId id="260" r:id="rId5"/>
    <p:sldId id="257" r:id="rId6"/>
    <p:sldId id="267" r:id="rId7"/>
    <p:sldId id="261" r:id="rId8"/>
    <p:sldId id="265" r:id="rId9"/>
    <p:sldId id="262" r:id="rId10"/>
    <p:sldId id="263" r:id="rId11"/>
    <p:sldId id="266" r:id="rId12"/>
    <p:sldId id="264" r:id="rId13"/>
    <p:sldId id="268" r:id="rId14"/>
    <p:sldId id="269" r:id="rId15"/>
    <p:sldId id="270" r:id="rId16"/>
    <p:sldId id="273" r:id="rId17"/>
    <p:sldId id="274" r:id="rId18"/>
    <p:sldId id="275" r:id="rId19"/>
    <p:sldId id="276" r:id="rId20"/>
    <p:sldId id="277" r:id="rId21"/>
    <p:sldId id="279" r:id="rId22"/>
    <p:sldId id="278" r:id="rId23"/>
    <p:sldId id="281" r:id="rId24"/>
    <p:sldId id="282" r:id="rId25"/>
    <p:sldId id="283" r:id="rId26"/>
    <p:sldId id="284" r:id="rId27"/>
    <p:sldId id="285" r:id="rId28"/>
    <p:sldId id="286" r:id="rId29"/>
    <p:sldId id="287" r:id="rId30"/>
    <p:sldId id="288" r:id="rId31"/>
    <p:sldId id="289" r:id="rId32"/>
    <p:sldId id="259" r:id="rId33"/>
    <p:sldId id="280" r:id="rId34"/>
    <p:sldId id="290" r:id="rId35"/>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88" y="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A7F20-D77C-AD4E-BC8C-9BEB5D1A3D7B}" type="datetimeFigureOut">
              <a:rPr lang="es-ES" smtClean="0"/>
              <a:t>25/02/2013</a:t>
            </a:fld>
            <a:endParaRPr lang="en-U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768326-5576-8146-A10B-F6B88993B454}" type="slidenum">
              <a:rPr lang="en-US" smtClean="0"/>
              <a:t>‹#›</a:t>
            </a:fld>
            <a:endParaRPr lang="en-US"/>
          </a:p>
        </p:txBody>
      </p:sp>
    </p:spTree>
    <p:extLst>
      <p:ext uri="{BB962C8B-B14F-4D97-AF65-F5344CB8AC3E}">
        <p14:creationId xmlns:p14="http://schemas.microsoft.com/office/powerpoint/2010/main" val="5739732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MX"/>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MX"/>
          </a:p>
        </p:txBody>
      </p:sp>
      <p:sp>
        <p:nvSpPr>
          <p:cNvPr id="4" name="Date Placeholder 3"/>
          <p:cNvSpPr>
            <a:spLocks noGrp="1"/>
          </p:cNvSpPr>
          <p:nvPr>
            <p:ph type="dt" sz="half" idx="10"/>
          </p:nvPr>
        </p:nvSpPr>
        <p:spPr/>
        <p:txBody>
          <a:bodyPr/>
          <a:lstStyle/>
          <a:p>
            <a:fld id="{D47C6AE3-E357-4C7B-A64C-FEAD496EA306}" type="datetimeFigureOut">
              <a:rPr lang="es-MX" smtClean="0"/>
              <a:t>25/02/2013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163649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ate Placeholder 3"/>
          <p:cNvSpPr>
            <a:spLocks noGrp="1"/>
          </p:cNvSpPr>
          <p:nvPr>
            <p:ph type="dt" sz="half" idx="10"/>
          </p:nvPr>
        </p:nvSpPr>
        <p:spPr/>
        <p:txBody>
          <a:bodyPr/>
          <a:lstStyle/>
          <a:p>
            <a:fld id="{D47C6AE3-E357-4C7B-A64C-FEAD496EA306}" type="datetimeFigureOut">
              <a:rPr lang="es-MX" smtClean="0"/>
              <a:t>25/02/2013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3859683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s-MX"/>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ate Placeholder 3"/>
          <p:cNvSpPr>
            <a:spLocks noGrp="1"/>
          </p:cNvSpPr>
          <p:nvPr>
            <p:ph type="dt" sz="half" idx="10"/>
          </p:nvPr>
        </p:nvSpPr>
        <p:spPr/>
        <p:txBody>
          <a:bodyPr/>
          <a:lstStyle/>
          <a:p>
            <a:fld id="{D47C6AE3-E357-4C7B-A64C-FEAD496EA306}" type="datetimeFigureOut">
              <a:rPr lang="es-MX" smtClean="0"/>
              <a:t>25/02/2013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800779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ate Placeholder 3"/>
          <p:cNvSpPr>
            <a:spLocks noGrp="1"/>
          </p:cNvSpPr>
          <p:nvPr>
            <p:ph type="dt" sz="half" idx="10"/>
          </p:nvPr>
        </p:nvSpPr>
        <p:spPr/>
        <p:txBody>
          <a:bodyPr/>
          <a:lstStyle/>
          <a:p>
            <a:fld id="{D47C6AE3-E357-4C7B-A64C-FEAD496EA306}" type="datetimeFigureOut">
              <a:rPr lang="es-MX" smtClean="0"/>
              <a:t>25/02/2013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9577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MX"/>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7C6AE3-E357-4C7B-A64C-FEAD496EA306}" type="datetimeFigureOut">
              <a:rPr lang="es-MX" smtClean="0"/>
              <a:t>25/02/2013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1478806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Date Placeholder 4"/>
          <p:cNvSpPr>
            <a:spLocks noGrp="1"/>
          </p:cNvSpPr>
          <p:nvPr>
            <p:ph type="dt" sz="half" idx="10"/>
          </p:nvPr>
        </p:nvSpPr>
        <p:spPr/>
        <p:txBody>
          <a:bodyPr/>
          <a:lstStyle/>
          <a:p>
            <a:fld id="{D47C6AE3-E357-4C7B-A64C-FEAD496EA306}" type="datetimeFigureOut">
              <a:rPr lang="es-MX" smtClean="0"/>
              <a:t>25/02/2013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225183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s-MX"/>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7" name="Date Placeholder 6"/>
          <p:cNvSpPr>
            <a:spLocks noGrp="1"/>
          </p:cNvSpPr>
          <p:nvPr>
            <p:ph type="dt" sz="half" idx="10"/>
          </p:nvPr>
        </p:nvSpPr>
        <p:spPr/>
        <p:txBody>
          <a:bodyPr/>
          <a:lstStyle/>
          <a:p>
            <a:fld id="{D47C6AE3-E357-4C7B-A64C-FEAD496EA306}" type="datetimeFigureOut">
              <a:rPr lang="es-MX" smtClean="0"/>
              <a:t>25/02/2013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2556144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Date Placeholder 2"/>
          <p:cNvSpPr>
            <a:spLocks noGrp="1"/>
          </p:cNvSpPr>
          <p:nvPr>
            <p:ph type="dt" sz="half" idx="10"/>
          </p:nvPr>
        </p:nvSpPr>
        <p:spPr/>
        <p:txBody>
          <a:bodyPr/>
          <a:lstStyle/>
          <a:p>
            <a:fld id="{D47C6AE3-E357-4C7B-A64C-FEAD496EA306}" type="datetimeFigureOut">
              <a:rPr lang="es-MX" smtClean="0"/>
              <a:t>25/02/2013</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3664206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7C6AE3-E357-4C7B-A64C-FEAD496EA306}" type="datetimeFigureOut">
              <a:rPr lang="es-MX" smtClean="0"/>
              <a:t>25/02/2013</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2337223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MX"/>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7C6AE3-E357-4C7B-A64C-FEAD496EA306}" type="datetimeFigureOut">
              <a:rPr lang="es-MX" smtClean="0"/>
              <a:t>25/02/2013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1560169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MX"/>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7C6AE3-E357-4C7B-A64C-FEAD496EA306}" type="datetimeFigureOut">
              <a:rPr lang="es-MX" smtClean="0"/>
              <a:t>25/02/2013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40CE0254-4CF6-48DE-9A80-734BCDBA575C}" type="slidenum">
              <a:rPr lang="es-MX" smtClean="0"/>
              <a:t>‹#›</a:t>
            </a:fld>
            <a:endParaRPr lang="es-MX"/>
          </a:p>
        </p:txBody>
      </p:sp>
    </p:spTree>
    <p:extLst>
      <p:ext uri="{BB962C8B-B14F-4D97-AF65-F5344CB8AC3E}">
        <p14:creationId xmlns:p14="http://schemas.microsoft.com/office/powerpoint/2010/main" val="2480875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s-MX"/>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7C6AE3-E357-4C7B-A64C-FEAD496EA306}" type="datetimeFigureOut">
              <a:rPr lang="es-MX" smtClean="0"/>
              <a:t>25/02/2013</a:t>
            </a:fld>
            <a:endParaRPr lang="es-MX"/>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CE0254-4CF6-48DE-9A80-734BCDBA575C}" type="slidenum">
              <a:rPr lang="es-MX" smtClean="0"/>
              <a:t>‹#›</a:t>
            </a:fld>
            <a:endParaRPr lang="es-MX"/>
          </a:p>
        </p:txBody>
      </p:sp>
    </p:spTree>
    <p:extLst>
      <p:ext uri="{BB962C8B-B14F-4D97-AF65-F5344CB8AC3E}">
        <p14:creationId xmlns:p14="http://schemas.microsoft.com/office/powerpoint/2010/main" val="25955384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60.jpeg"/><Relationship Id="rId5" Type="http://schemas.openxmlformats.org/officeDocument/2006/relationships/image" Target="../media/image54.png"/><Relationship Id="rId10" Type="http://schemas.openxmlformats.org/officeDocument/2006/relationships/image" Target="../media/image59.jpeg"/><Relationship Id="rId4" Type="http://schemas.openxmlformats.org/officeDocument/2006/relationships/image" Target="../media/image53.png"/><Relationship Id="rId9" Type="http://schemas.openxmlformats.org/officeDocument/2006/relationships/image" Target="../media/image5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539552" y="980728"/>
            <a:ext cx="8065204" cy="3416320"/>
          </a:xfrm>
          <a:prstGeom prst="rect">
            <a:avLst/>
          </a:prstGeom>
          <a:solidFill>
            <a:schemeClr val="bg1"/>
          </a:solidFill>
          <a:ln>
            <a:solidFill>
              <a:schemeClr val="accent4"/>
            </a:solidFill>
          </a:ln>
        </p:spPr>
        <p:txBody>
          <a:bodyPr wrap="none" lIns="91440" tIns="45720" rIns="91440" bIns="45720">
            <a:spAutoFit/>
          </a:bodyPr>
          <a:lstStyle/>
          <a:p>
            <a:pPr algn="ctr"/>
            <a:r>
              <a:rPr lang="es-ES_tradnl" sz="5400" b="1" cap="none" spc="0" dirty="0" err="1"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Hazards</a:t>
            </a:r>
            <a:r>
              <a:rPr lang="es-ES_tradnl" sz="5400" b="1" cap="none" spc="0" dirty="0"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 and </a:t>
            </a:r>
            <a:r>
              <a:rPr lang="es-ES_tradnl" sz="5400" b="1" cap="none" spc="0" dirty="0" err="1"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disasters</a:t>
            </a:r>
            <a:endParaRPr lang="es-ES_tradnl" sz="5400" b="1" dirty="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endParaRPr>
          </a:p>
          <a:p>
            <a:pPr algn="ctr"/>
            <a:r>
              <a:rPr lang="es-ES_tradnl" sz="5400" b="1" cap="none" spc="0" dirty="0"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Trine Rasmussen &amp; Denisse </a:t>
            </a:r>
          </a:p>
          <a:p>
            <a:pPr algn="ctr"/>
            <a:r>
              <a:rPr lang="es-ES_tradnl" sz="5400" b="1" dirty="0" err="1"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Thome</a:t>
            </a:r>
            <a:r>
              <a:rPr lang="es-ES_tradnl" sz="5400" b="1" cap="none" spc="0" dirty="0"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 </a:t>
            </a:r>
          </a:p>
          <a:p>
            <a:pPr algn="ctr"/>
            <a:r>
              <a:rPr lang="es-ES_tradnl" sz="5400" b="1" dirty="0" err="1"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Geography</a:t>
            </a:r>
            <a:r>
              <a:rPr lang="es-ES_tradnl" sz="5400" b="1" dirty="0"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 </a:t>
            </a:r>
            <a:r>
              <a:rPr lang="es-ES_tradnl" sz="5400" b="1" dirty="0" err="1"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higher</a:t>
            </a:r>
            <a:r>
              <a:rPr lang="es-ES_tradnl" sz="5400" b="1" dirty="0"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 </a:t>
            </a:r>
            <a:r>
              <a:rPr lang="es-ES_tradnl" sz="5400" b="1" dirty="0" err="1" smtClean="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rPr>
              <a:t>level</a:t>
            </a:r>
            <a:endParaRPr lang="es-ES_tradnl" sz="5400" b="1" cap="none" spc="0" dirty="0">
              <a:ln w="12700">
                <a:solidFill>
                  <a:srgbClr val="000000"/>
                </a:solidFill>
                <a:prstDash val="solid"/>
              </a:ln>
              <a:solidFill>
                <a:srgbClr val="000000"/>
              </a:solidFill>
              <a:effectLst>
                <a:glow rad="101600">
                  <a:schemeClr val="accent3">
                    <a:satMod val="175000"/>
                    <a:alpha val="40000"/>
                  </a:schemeClr>
                </a:glow>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821302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627601"/>
            <a:ext cx="8640960" cy="3416320"/>
          </a:xfrm>
          <a:prstGeom prst="rect">
            <a:avLst/>
          </a:prstGeom>
        </p:spPr>
        <p:txBody>
          <a:bodyPr wrap="square">
            <a:spAutoFit/>
          </a:bodyPr>
          <a:lstStyle/>
          <a:p>
            <a:r>
              <a:rPr lang="en-US" b="1" dirty="0"/>
              <a:t>Human response</a:t>
            </a:r>
            <a:r>
              <a:rPr lang="en-US" b="1" dirty="0" smtClean="0"/>
              <a:t>:</a:t>
            </a:r>
          </a:p>
          <a:p>
            <a:r>
              <a:rPr lang="en-US" b="1" dirty="0"/>
              <a:t>•</a:t>
            </a:r>
            <a:r>
              <a:rPr lang="en-US" dirty="0"/>
              <a:t>1000s of earthquake-affected families were provided with agricultural assistance during the past three cropping seasons, this included 4,000 tons of crop seeds, 2,378 million roots and tubers, 179,000 banana plants, 16.5 tons of vegetable seeds, 239,000 hand tools, 24,000 tons of fertilizer and 170 tons of </a:t>
            </a:r>
            <a:r>
              <a:rPr lang="en-US" dirty="0" smtClean="0"/>
              <a:t>compost</a:t>
            </a:r>
            <a:endParaRPr lang="en-US" dirty="0"/>
          </a:p>
          <a:p>
            <a:pPr marL="285750" indent="-285750">
              <a:buFont typeface="Arial" pitchFamily="34" charset="0"/>
              <a:buChar char="•"/>
            </a:pPr>
            <a:r>
              <a:rPr lang="en-US" dirty="0"/>
              <a:t>As of June 2011, 1.2 million people had benefited from water provision receiving more than 4,200 cubic </a:t>
            </a:r>
            <a:r>
              <a:rPr lang="en-US" dirty="0" err="1"/>
              <a:t>metres</a:t>
            </a:r>
            <a:r>
              <a:rPr lang="en-US" dirty="0"/>
              <a:t> of water daily</a:t>
            </a:r>
          </a:p>
          <a:p>
            <a:pPr marL="285750" indent="-285750">
              <a:buFont typeface="Arial" pitchFamily="34" charset="0"/>
              <a:buChar char="•"/>
            </a:pPr>
            <a:r>
              <a:rPr lang="en-US" dirty="0"/>
              <a:t> </a:t>
            </a:r>
            <a:r>
              <a:rPr lang="en-US" dirty="0" smtClean="0"/>
              <a:t>6,000</a:t>
            </a:r>
            <a:r>
              <a:rPr lang="en-US" dirty="0"/>
              <a:t>+ latrines and 2,800 showers are functioning in displacement </a:t>
            </a:r>
            <a:r>
              <a:rPr lang="en-US" dirty="0" smtClean="0"/>
              <a:t>sites .</a:t>
            </a:r>
            <a:endParaRPr lang="en-US" dirty="0"/>
          </a:p>
          <a:p>
            <a:pPr marL="285750" indent="-285750">
              <a:buFont typeface="Arial" pitchFamily="34" charset="0"/>
              <a:buChar char="•"/>
            </a:pPr>
            <a:r>
              <a:rPr lang="en-US" dirty="0"/>
              <a:t>A million children receive daily meals through the National School Feeding </a:t>
            </a:r>
            <a:r>
              <a:rPr lang="en-US" dirty="0" err="1" smtClean="0"/>
              <a:t>Programme</a:t>
            </a:r>
            <a:endParaRPr lang="en-US" dirty="0"/>
          </a:p>
          <a:p>
            <a:pPr marL="285750" indent="-285750">
              <a:buFont typeface="Arial" pitchFamily="34" charset="0"/>
              <a:buChar char="•"/>
            </a:pPr>
            <a:r>
              <a:rPr lang="en-US" dirty="0"/>
              <a:t>Nearly 500,000 people have been provided with improved temporary shelter</a:t>
            </a:r>
          </a:p>
          <a:p>
            <a:pPr marL="285750" indent="-285750">
              <a:buFont typeface="Arial" pitchFamily="34" charset="0"/>
              <a:buChar char="•"/>
            </a:pPr>
            <a:endParaRPr lang="en-US" dirty="0" smtClean="0"/>
          </a:p>
          <a:p>
            <a:endParaRPr lang="en-US" dirty="0"/>
          </a:p>
        </p:txBody>
      </p:sp>
      <p:pic>
        <p:nvPicPr>
          <p:cNvPr id="3" name="Imagen 2"/>
          <p:cNvPicPr>
            <a:picLocks noChangeAspect="1"/>
          </p:cNvPicPr>
          <p:nvPr/>
        </p:nvPicPr>
        <p:blipFill>
          <a:blip r:embed="rId2"/>
          <a:stretch>
            <a:fillRect/>
          </a:stretch>
        </p:blipFill>
        <p:spPr>
          <a:xfrm>
            <a:off x="2555776" y="3933056"/>
            <a:ext cx="3289300" cy="2463800"/>
          </a:xfrm>
          <a:prstGeom prst="rect">
            <a:avLst/>
          </a:prstGeom>
        </p:spPr>
      </p:pic>
    </p:spTree>
    <p:extLst>
      <p:ext uri="{BB962C8B-B14F-4D97-AF65-F5344CB8AC3E}">
        <p14:creationId xmlns:p14="http://schemas.microsoft.com/office/powerpoint/2010/main" val="574856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260648"/>
            <a:ext cx="1843518" cy="369332"/>
          </a:xfrm>
          <a:prstGeom prst="rect">
            <a:avLst/>
          </a:prstGeom>
        </p:spPr>
        <p:txBody>
          <a:bodyPr wrap="none">
            <a:spAutoFit/>
          </a:bodyPr>
          <a:lstStyle/>
          <a:p>
            <a:r>
              <a:rPr lang="es-MX" b="1" dirty="0" err="1"/>
              <a:t>Before</a:t>
            </a:r>
            <a:r>
              <a:rPr lang="es-MX" b="1" dirty="0"/>
              <a:t> </a:t>
            </a:r>
            <a:r>
              <a:rPr lang="es-MX" b="1" dirty="0" err="1"/>
              <a:t>the</a:t>
            </a:r>
            <a:r>
              <a:rPr lang="es-MX" b="1" dirty="0"/>
              <a:t> </a:t>
            </a:r>
            <a:r>
              <a:rPr lang="es-MX" b="1" dirty="0" err="1"/>
              <a:t>event</a:t>
            </a:r>
            <a:r>
              <a:rPr lang="es-MX" b="1" dirty="0"/>
              <a:t>:</a:t>
            </a:r>
          </a:p>
        </p:txBody>
      </p:sp>
      <p:sp>
        <p:nvSpPr>
          <p:cNvPr id="3" name="Rectángulo 2"/>
          <p:cNvSpPr/>
          <p:nvPr/>
        </p:nvSpPr>
        <p:spPr>
          <a:xfrm>
            <a:off x="395536" y="836713"/>
            <a:ext cx="7920880" cy="3416320"/>
          </a:xfrm>
          <a:prstGeom prst="rect">
            <a:avLst/>
          </a:prstGeom>
        </p:spPr>
        <p:txBody>
          <a:bodyPr wrap="square">
            <a:spAutoFit/>
          </a:bodyPr>
          <a:lstStyle/>
          <a:p>
            <a:pPr marL="285750" indent="-285750">
              <a:buFont typeface="Arial"/>
              <a:buChar char="•"/>
            </a:pPr>
            <a:r>
              <a:rPr lang="en-US" dirty="0"/>
              <a:t>Sixty per cent of the Haitian public </a:t>
            </a:r>
            <a:r>
              <a:rPr lang="en-US" dirty="0" smtClean="0"/>
              <a:t>had </a:t>
            </a:r>
            <a:r>
              <a:rPr lang="en-US" dirty="0"/>
              <a:t>no access to even basic health care </a:t>
            </a:r>
            <a:r>
              <a:rPr lang="en-US" dirty="0" smtClean="0"/>
              <a:t>services.</a:t>
            </a:r>
          </a:p>
          <a:p>
            <a:r>
              <a:rPr lang="en-US" dirty="0" smtClean="0"/>
              <a:t> </a:t>
            </a:r>
            <a:r>
              <a:rPr lang="en-US" dirty="0"/>
              <a:t>Nearly half of the children in Haiti </a:t>
            </a:r>
            <a:r>
              <a:rPr lang="en-US" dirty="0" smtClean="0"/>
              <a:t>were </a:t>
            </a:r>
            <a:r>
              <a:rPr lang="en-US" dirty="0"/>
              <a:t>unvaccinated, and close to 90 per cent </a:t>
            </a:r>
            <a:r>
              <a:rPr lang="en-US" dirty="0" smtClean="0"/>
              <a:t>suffered </a:t>
            </a:r>
            <a:r>
              <a:rPr lang="en-US" dirty="0"/>
              <a:t>from water-borne diseases and intestinal parasites</a:t>
            </a:r>
            <a:r>
              <a:rPr lang="en-US" dirty="0" smtClean="0"/>
              <a:t>.</a:t>
            </a:r>
          </a:p>
          <a:p>
            <a:r>
              <a:rPr lang="en-US" dirty="0" smtClean="0"/>
              <a:t> </a:t>
            </a:r>
          </a:p>
          <a:p>
            <a:pPr marL="285750" indent="-285750">
              <a:buFont typeface="Arial"/>
              <a:buChar char="•"/>
            </a:pPr>
            <a:r>
              <a:rPr lang="en-US" dirty="0"/>
              <a:t>The average Haitian lives on less than $2 per day, and 80 per cent of the country lives in severely impoverished conditions. </a:t>
            </a:r>
            <a:endParaRPr lang="en-US" dirty="0" smtClean="0"/>
          </a:p>
          <a:p>
            <a:endParaRPr lang="en-US" dirty="0"/>
          </a:p>
          <a:p>
            <a:pPr marL="285750" indent="-285750">
              <a:buFont typeface="Arial"/>
              <a:buChar char="•"/>
            </a:pPr>
            <a:r>
              <a:rPr lang="en-US" dirty="0" smtClean="0"/>
              <a:t>All </a:t>
            </a:r>
            <a:r>
              <a:rPr lang="en-US" dirty="0"/>
              <a:t>of these statistics were taken from reports completed prior to January 2010 </a:t>
            </a:r>
            <a:r>
              <a:rPr lang="en-US" dirty="0" smtClean="0"/>
              <a:t> </a:t>
            </a:r>
            <a:r>
              <a:rPr lang="en-US" dirty="0"/>
              <a:t>before the earthquake. They give insight into why the earthquake was so devastating in the first place, and why the ongoing crisis continues to deepen</a:t>
            </a:r>
            <a:r>
              <a:rPr lang="en-US" dirty="0" smtClean="0"/>
              <a:t>.</a:t>
            </a:r>
          </a:p>
          <a:p>
            <a:endParaRPr lang="es-ES" dirty="0"/>
          </a:p>
        </p:txBody>
      </p:sp>
      <p:pic>
        <p:nvPicPr>
          <p:cNvPr id="4" name="Imagen 3"/>
          <p:cNvPicPr>
            <a:picLocks noChangeAspect="1"/>
          </p:cNvPicPr>
          <p:nvPr/>
        </p:nvPicPr>
        <p:blipFill>
          <a:blip r:embed="rId2"/>
          <a:stretch>
            <a:fillRect/>
          </a:stretch>
        </p:blipFill>
        <p:spPr>
          <a:xfrm>
            <a:off x="2483768" y="4077072"/>
            <a:ext cx="3492500" cy="2336800"/>
          </a:xfrm>
          <a:prstGeom prst="rect">
            <a:avLst/>
          </a:prstGeom>
        </p:spPr>
      </p:pic>
    </p:spTree>
    <p:extLst>
      <p:ext uri="{BB962C8B-B14F-4D97-AF65-F5344CB8AC3E}">
        <p14:creationId xmlns:p14="http://schemas.microsoft.com/office/powerpoint/2010/main" val="2664678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124744"/>
            <a:ext cx="3240360" cy="3693319"/>
          </a:xfrm>
          <a:prstGeom prst="rect">
            <a:avLst/>
          </a:prstGeom>
        </p:spPr>
        <p:txBody>
          <a:bodyPr wrap="square">
            <a:spAutoFit/>
          </a:bodyPr>
          <a:lstStyle/>
          <a:p>
            <a:r>
              <a:rPr lang="en-US" b="1" dirty="0" smtClean="0"/>
              <a:t>During </a:t>
            </a:r>
            <a:r>
              <a:rPr lang="en-US" b="1" dirty="0"/>
              <a:t>and after the event:</a:t>
            </a:r>
          </a:p>
          <a:p>
            <a:pPr marL="285750" indent="-285750">
              <a:buFont typeface="Arial"/>
              <a:buChar char="•"/>
            </a:pPr>
            <a:r>
              <a:rPr lang="en-US" dirty="0"/>
              <a:t>Three years on from this devastating earthquake, over one million Haitians are still in need of humanitarian aid according to the United Nations. </a:t>
            </a:r>
          </a:p>
          <a:p>
            <a:pPr marL="285750" indent="-285750">
              <a:buFont typeface="Arial"/>
              <a:buChar char="•"/>
            </a:pPr>
            <a:r>
              <a:rPr lang="en-US" dirty="0"/>
              <a:t>This includes the 358,000 people still in camps, 500,000 people who are food insecure and around 73,500 children under 5 years of age facing malnutrition. </a:t>
            </a:r>
          </a:p>
        </p:txBody>
      </p:sp>
      <p:pic>
        <p:nvPicPr>
          <p:cNvPr id="3" name="Imagen 2"/>
          <p:cNvPicPr>
            <a:picLocks noChangeAspect="1"/>
          </p:cNvPicPr>
          <p:nvPr/>
        </p:nvPicPr>
        <p:blipFill>
          <a:blip r:embed="rId2"/>
          <a:stretch>
            <a:fillRect/>
          </a:stretch>
        </p:blipFill>
        <p:spPr>
          <a:xfrm>
            <a:off x="4139952" y="1700808"/>
            <a:ext cx="4678270" cy="2376264"/>
          </a:xfrm>
          <a:prstGeom prst="rect">
            <a:avLst/>
          </a:prstGeom>
        </p:spPr>
      </p:pic>
    </p:spTree>
    <p:extLst>
      <p:ext uri="{BB962C8B-B14F-4D97-AF65-F5344CB8AC3E}">
        <p14:creationId xmlns:p14="http://schemas.microsoft.com/office/powerpoint/2010/main" val="14750542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339752" y="404664"/>
            <a:ext cx="4464496" cy="461665"/>
          </a:xfrm>
          <a:prstGeom prst="rect">
            <a:avLst/>
          </a:prstGeom>
          <a:noFill/>
        </p:spPr>
        <p:txBody>
          <a:bodyPr wrap="square" rtlCol="0">
            <a:spAutoFit/>
          </a:bodyPr>
          <a:lstStyle/>
          <a:p>
            <a:r>
              <a:rPr lang="es-ES" sz="2400" dirty="0" err="1" smtClean="0"/>
              <a:t>Drogth</a:t>
            </a:r>
            <a:r>
              <a:rPr lang="es-ES" sz="2400" dirty="0" smtClean="0"/>
              <a:t> in </a:t>
            </a:r>
            <a:r>
              <a:rPr lang="es-ES" sz="2400" dirty="0" err="1" smtClean="0"/>
              <a:t>the</a:t>
            </a:r>
            <a:r>
              <a:rPr lang="es-ES" sz="2400" dirty="0" smtClean="0"/>
              <a:t> </a:t>
            </a:r>
            <a:r>
              <a:rPr lang="es-ES" sz="2400" dirty="0" err="1" smtClean="0"/>
              <a:t>horn</a:t>
            </a:r>
            <a:r>
              <a:rPr lang="es-ES" sz="2400" dirty="0" smtClean="0"/>
              <a:t> </a:t>
            </a:r>
            <a:r>
              <a:rPr lang="es-ES" sz="2400" dirty="0" err="1" smtClean="0"/>
              <a:t>Africa</a:t>
            </a:r>
            <a:r>
              <a:rPr lang="es-ES" sz="2400" dirty="0" smtClean="0"/>
              <a:t> </a:t>
            </a:r>
            <a:endParaRPr lang="es-ES" sz="2400" dirty="0"/>
          </a:p>
        </p:txBody>
      </p:sp>
      <p:sp>
        <p:nvSpPr>
          <p:cNvPr id="3" name="Rectángulo 2"/>
          <p:cNvSpPr/>
          <p:nvPr/>
        </p:nvSpPr>
        <p:spPr>
          <a:xfrm>
            <a:off x="323528" y="980728"/>
            <a:ext cx="8424936" cy="1200329"/>
          </a:xfrm>
          <a:prstGeom prst="rect">
            <a:avLst/>
          </a:prstGeom>
        </p:spPr>
        <p:txBody>
          <a:bodyPr wrap="square">
            <a:spAutoFit/>
          </a:bodyPr>
          <a:lstStyle/>
          <a:p>
            <a:r>
              <a:rPr lang="en-US" dirty="0"/>
              <a:t>T</a:t>
            </a:r>
            <a:r>
              <a:rPr lang="en-US" dirty="0" smtClean="0"/>
              <a:t>he </a:t>
            </a:r>
            <a:r>
              <a:rPr lang="en-US" dirty="0"/>
              <a:t>Horn of Africa denotes the region containing the countries of Eritrea, Djibouti, Ethiopia and Somalia</a:t>
            </a:r>
            <a:r>
              <a:rPr lang="en-US" dirty="0" smtClean="0"/>
              <a:t>. It </a:t>
            </a:r>
            <a:r>
              <a:rPr lang="en-US" dirty="0"/>
              <a:t>covers approximately 2,000,000 km² (770,000 </a:t>
            </a:r>
            <a:r>
              <a:rPr lang="en-US" dirty="0" err="1"/>
              <a:t>sq</a:t>
            </a:r>
            <a:r>
              <a:rPr lang="en-US" dirty="0"/>
              <a:t> mi) and is inhabited by roughly 100 million people (Ethiopia: 85 million, Somalia: 9.3 million, Eritrea: 5.2 million, and Djibouti: 0.86 million)</a:t>
            </a:r>
            <a:r>
              <a:rPr lang="en-US" dirty="0" smtClean="0"/>
              <a:t>.</a:t>
            </a:r>
            <a:endParaRPr lang="es-ES" dirty="0"/>
          </a:p>
        </p:txBody>
      </p:sp>
      <p:pic>
        <p:nvPicPr>
          <p:cNvPr id="4" name="Imagen 3"/>
          <p:cNvPicPr>
            <a:picLocks noChangeAspect="1"/>
          </p:cNvPicPr>
          <p:nvPr/>
        </p:nvPicPr>
        <p:blipFill>
          <a:blip r:embed="rId2"/>
          <a:stretch>
            <a:fillRect/>
          </a:stretch>
        </p:blipFill>
        <p:spPr>
          <a:xfrm>
            <a:off x="1547664" y="2492896"/>
            <a:ext cx="5616624" cy="3904493"/>
          </a:xfrm>
          <a:prstGeom prst="rect">
            <a:avLst/>
          </a:prstGeom>
        </p:spPr>
      </p:pic>
    </p:spTree>
    <p:extLst>
      <p:ext uri="{BB962C8B-B14F-4D97-AF65-F5344CB8AC3E}">
        <p14:creationId xmlns:p14="http://schemas.microsoft.com/office/powerpoint/2010/main" val="23486766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95536" y="404664"/>
            <a:ext cx="8496944" cy="1569660"/>
          </a:xfrm>
          <a:prstGeom prst="rect">
            <a:avLst/>
          </a:prstGeom>
        </p:spPr>
        <p:txBody>
          <a:bodyPr wrap="square">
            <a:spAutoFit/>
          </a:bodyPr>
          <a:lstStyle/>
          <a:p>
            <a:r>
              <a:rPr lang="en-US" sz="2400" dirty="0" smtClean="0"/>
              <a:t> Ethiopia </a:t>
            </a:r>
          </a:p>
          <a:p>
            <a:pPr marL="285750" indent="-285750">
              <a:buFont typeface="Arial"/>
              <a:buChar char="•"/>
            </a:pPr>
            <a:r>
              <a:rPr lang="en-US" dirty="0" smtClean="0"/>
              <a:t>Two </a:t>
            </a:r>
            <a:r>
              <a:rPr lang="en-US" dirty="0"/>
              <a:t>successive seasons of poor rains left eastern Ethiopia in </a:t>
            </a:r>
            <a:r>
              <a:rPr lang="en-US" dirty="0" smtClean="0"/>
              <a:t>drought</a:t>
            </a:r>
          </a:p>
          <a:p>
            <a:pPr marL="285750" indent="-285750">
              <a:buFont typeface="Arial"/>
              <a:buChar char="•"/>
            </a:pPr>
            <a:r>
              <a:rPr lang="en-US" dirty="0"/>
              <a:t>P</a:t>
            </a:r>
            <a:r>
              <a:rPr lang="en-US" dirty="0" smtClean="0"/>
              <a:t>oor </a:t>
            </a:r>
            <a:r>
              <a:rPr lang="en-US" dirty="0"/>
              <a:t>rains have left millions of people struggling to get food as hundreds of thousands of livestock have died and crops have failed.</a:t>
            </a:r>
            <a:endParaRPr lang="en-US" dirty="0" smtClean="0"/>
          </a:p>
          <a:p>
            <a:pPr marL="285750" indent="-285750">
              <a:buFont typeface="Arial"/>
              <a:buChar char="•"/>
            </a:pPr>
            <a:endParaRPr lang="es-ES" dirty="0"/>
          </a:p>
        </p:txBody>
      </p:sp>
      <p:pic>
        <p:nvPicPr>
          <p:cNvPr id="3" name="Imagen 2"/>
          <p:cNvPicPr>
            <a:picLocks noChangeAspect="1"/>
          </p:cNvPicPr>
          <p:nvPr/>
        </p:nvPicPr>
        <p:blipFill>
          <a:blip r:embed="rId2"/>
          <a:stretch>
            <a:fillRect/>
          </a:stretch>
        </p:blipFill>
        <p:spPr>
          <a:xfrm>
            <a:off x="1331640" y="1988840"/>
            <a:ext cx="6084168" cy="4056112"/>
          </a:xfrm>
          <a:prstGeom prst="rect">
            <a:avLst/>
          </a:prstGeom>
        </p:spPr>
      </p:pic>
    </p:spTree>
    <p:extLst>
      <p:ext uri="{BB962C8B-B14F-4D97-AF65-F5344CB8AC3E}">
        <p14:creationId xmlns:p14="http://schemas.microsoft.com/office/powerpoint/2010/main" val="589488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51520" y="332656"/>
            <a:ext cx="8640960" cy="1754327"/>
          </a:xfrm>
          <a:prstGeom prst="rect">
            <a:avLst/>
          </a:prstGeom>
        </p:spPr>
        <p:txBody>
          <a:bodyPr wrap="square">
            <a:spAutoFit/>
          </a:bodyPr>
          <a:lstStyle/>
          <a:p>
            <a:r>
              <a:rPr lang="en-US" b="1" dirty="0" smtClean="0"/>
              <a:t>Impacts</a:t>
            </a:r>
          </a:p>
          <a:p>
            <a:r>
              <a:rPr lang="en-US" dirty="0" smtClean="0"/>
              <a:t>Close </a:t>
            </a:r>
            <a:r>
              <a:rPr lang="en-US" dirty="0"/>
              <a:t>to 14 million Ethiopians — 20% of the country's total population — now have difficulty finding enough to eat, including, according to UNICEF, 62,000 children under five in the worst-affected areas who received treatment for severe acute malnutrition during the first half of 2009.</a:t>
            </a:r>
          </a:p>
          <a:p>
            <a:endParaRPr lang="es-ES" dirty="0"/>
          </a:p>
        </p:txBody>
      </p:sp>
      <p:pic>
        <p:nvPicPr>
          <p:cNvPr id="3" name="Imagen 2"/>
          <p:cNvPicPr>
            <a:picLocks noChangeAspect="1"/>
          </p:cNvPicPr>
          <p:nvPr/>
        </p:nvPicPr>
        <p:blipFill>
          <a:blip r:embed="rId2"/>
          <a:stretch>
            <a:fillRect/>
          </a:stretch>
        </p:blipFill>
        <p:spPr>
          <a:xfrm>
            <a:off x="827584" y="2420888"/>
            <a:ext cx="3492500" cy="2324100"/>
          </a:xfrm>
          <a:prstGeom prst="rect">
            <a:avLst/>
          </a:prstGeom>
        </p:spPr>
      </p:pic>
      <p:pic>
        <p:nvPicPr>
          <p:cNvPr id="4" name="Imagen 3"/>
          <p:cNvPicPr>
            <a:picLocks noChangeAspect="1"/>
          </p:cNvPicPr>
          <p:nvPr/>
        </p:nvPicPr>
        <p:blipFill>
          <a:blip r:embed="rId3"/>
          <a:stretch>
            <a:fillRect/>
          </a:stretch>
        </p:blipFill>
        <p:spPr>
          <a:xfrm>
            <a:off x="4644007" y="2492896"/>
            <a:ext cx="3389091" cy="2146424"/>
          </a:xfrm>
          <a:prstGeom prst="rect">
            <a:avLst/>
          </a:prstGeom>
        </p:spPr>
      </p:pic>
    </p:spTree>
    <p:extLst>
      <p:ext uri="{BB962C8B-B14F-4D97-AF65-F5344CB8AC3E}">
        <p14:creationId xmlns:p14="http://schemas.microsoft.com/office/powerpoint/2010/main" val="4248386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51520" y="332656"/>
            <a:ext cx="8892480" cy="5632312"/>
          </a:xfrm>
          <a:prstGeom prst="rect">
            <a:avLst/>
          </a:prstGeom>
        </p:spPr>
        <p:txBody>
          <a:bodyPr wrap="square">
            <a:spAutoFit/>
          </a:bodyPr>
          <a:lstStyle/>
          <a:p>
            <a:r>
              <a:rPr lang="en-US" b="1" dirty="0" smtClean="0"/>
              <a:t>Human response</a:t>
            </a:r>
          </a:p>
          <a:p>
            <a:pPr marL="285750" indent="-285750">
              <a:buFont typeface="Arial"/>
              <a:buChar char="•"/>
            </a:pPr>
            <a:r>
              <a:rPr lang="en-US" dirty="0" smtClean="0"/>
              <a:t>Humanitarian </a:t>
            </a:r>
            <a:r>
              <a:rPr lang="en-US" dirty="0"/>
              <a:t>agencies have requested US$2.48 billion to address the crisis, but as of 1 August have secured less than half that amount. The European Union announced it would provide €5.67 million to help millions of people </a:t>
            </a:r>
            <a:r>
              <a:rPr lang="en-US" dirty="0" smtClean="0"/>
              <a:t>affected </a:t>
            </a:r>
            <a:r>
              <a:rPr lang="en-US" dirty="0"/>
              <a:t>by the </a:t>
            </a:r>
            <a:r>
              <a:rPr lang="en-US" dirty="0" smtClean="0"/>
              <a:t>drought.</a:t>
            </a:r>
          </a:p>
          <a:p>
            <a:r>
              <a:rPr lang="en-US" b="1" dirty="0" smtClean="0"/>
              <a:t>Before the event</a:t>
            </a:r>
          </a:p>
          <a:p>
            <a:endParaRPr lang="en-US" b="1"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b="1" dirty="0" smtClean="0"/>
              <a:t>During and after the event</a:t>
            </a:r>
            <a:endParaRPr lang="en-US" b="1" dirty="0"/>
          </a:p>
          <a:p>
            <a:pPr marL="285750" indent="-285750">
              <a:buFont typeface="Arial"/>
              <a:buChar char="•"/>
            </a:pPr>
            <a:r>
              <a:rPr lang="en-US" dirty="0" smtClean="0"/>
              <a:t>By </a:t>
            </a:r>
            <a:r>
              <a:rPr lang="en-US" dirty="0"/>
              <a:t>15 </a:t>
            </a:r>
            <a:r>
              <a:rPr lang="en-US" dirty="0" smtClean="0"/>
              <a:t>September, 2011, </a:t>
            </a:r>
            <a:r>
              <a:rPr lang="en-US" dirty="0"/>
              <a:t>more than 920,000 refugees from Somalia had reportedly fled to neighboring </a:t>
            </a:r>
            <a:r>
              <a:rPr lang="en-US" dirty="0" smtClean="0"/>
              <a:t>countries.</a:t>
            </a:r>
          </a:p>
          <a:p>
            <a:endParaRPr lang="es-ES" dirty="0"/>
          </a:p>
        </p:txBody>
      </p:sp>
      <p:pic>
        <p:nvPicPr>
          <p:cNvPr id="3" name="Imagen 2" descr="ethiopia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988840"/>
            <a:ext cx="5472608" cy="2461162"/>
          </a:xfrm>
          <a:prstGeom prst="rect">
            <a:avLst/>
          </a:prstGeom>
        </p:spPr>
      </p:pic>
    </p:spTree>
    <p:extLst>
      <p:ext uri="{BB962C8B-B14F-4D97-AF65-F5344CB8AC3E}">
        <p14:creationId xmlns:p14="http://schemas.microsoft.com/office/powerpoint/2010/main" val="1205643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971600" y="476672"/>
            <a:ext cx="1440160" cy="461665"/>
          </a:xfrm>
          <a:prstGeom prst="rect">
            <a:avLst/>
          </a:prstGeom>
          <a:noFill/>
        </p:spPr>
        <p:txBody>
          <a:bodyPr wrap="square" rtlCol="0">
            <a:spAutoFit/>
          </a:bodyPr>
          <a:lstStyle/>
          <a:p>
            <a:r>
              <a:rPr lang="es-ES" sz="2400" dirty="0" err="1" smtClean="0"/>
              <a:t>Keny</a:t>
            </a:r>
            <a:r>
              <a:rPr lang="es-ES" sz="2400" dirty="0" err="1"/>
              <a:t>a</a:t>
            </a:r>
            <a:endParaRPr lang="es-ES" sz="2400" dirty="0"/>
          </a:p>
        </p:txBody>
      </p:sp>
      <p:pic>
        <p:nvPicPr>
          <p:cNvPr id="2" name="Imagen 1"/>
          <p:cNvPicPr>
            <a:picLocks noChangeAspect="1"/>
          </p:cNvPicPr>
          <p:nvPr/>
        </p:nvPicPr>
        <p:blipFill>
          <a:blip r:embed="rId2"/>
          <a:stretch>
            <a:fillRect/>
          </a:stretch>
        </p:blipFill>
        <p:spPr>
          <a:xfrm>
            <a:off x="539552" y="1772816"/>
            <a:ext cx="4652976" cy="3096344"/>
          </a:xfrm>
          <a:prstGeom prst="rect">
            <a:avLst/>
          </a:prstGeom>
        </p:spPr>
      </p:pic>
      <p:sp>
        <p:nvSpPr>
          <p:cNvPr id="4" name="Rectángulo 3"/>
          <p:cNvSpPr/>
          <p:nvPr/>
        </p:nvSpPr>
        <p:spPr>
          <a:xfrm>
            <a:off x="5868144" y="1052736"/>
            <a:ext cx="2520280" cy="3416320"/>
          </a:xfrm>
          <a:prstGeom prst="rect">
            <a:avLst/>
          </a:prstGeom>
        </p:spPr>
        <p:txBody>
          <a:bodyPr wrap="square">
            <a:spAutoFit/>
          </a:bodyPr>
          <a:lstStyle/>
          <a:p>
            <a:r>
              <a:rPr lang="en-US" dirty="0" smtClean="0"/>
              <a:t>Kenya's </a:t>
            </a:r>
            <a:r>
              <a:rPr lang="en-US" dirty="0"/>
              <a:t>worst drought in 60 years has left millions of people desperate for food and water as food prices skyrocket, hundreds of thousands of head of livestock have died, and lack of basic sanitation needs have led to the world's worst food </a:t>
            </a:r>
            <a:r>
              <a:rPr lang="en-US" dirty="0" smtClean="0"/>
              <a:t>crisis.</a:t>
            </a:r>
            <a:endParaRPr lang="en-US" dirty="0"/>
          </a:p>
          <a:p>
            <a:endParaRPr lang="es-ES" dirty="0"/>
          </a:p>
        </p:txBody>
      </p:sp>
    </p:spTree>
    <p:extLst>
      <p:ext uri="{BB962C8B-B14F-4D97-AF65-F5344CB8AC3E}">
        <p14:creationId xmlns:p14="http://schemas.microsoft.com/office/powerpoint/2010/main" val="3433272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95536" y="332656"/>
            <a:ext cx="8136904" cy="3416320"/>
          </a:xfrm>
          <a:prstGeom prst="rect">
            <a:avLst/>
          </a:prstGeom>
        </p:spPr>
        <p:txBody>
          <a:bodyPr wrap="square">
            <a:spAutoFit/>
          </a:bodyPr>
          <a:lstStyle/>
          <a:p>
            <a:r>
              <a:rPr lang="en-US" b="1" dirty="0" smtClean="0"/>
              <a:t>Impacts</a:t>
            </a:r>
          </a:p>
          <a:p>
            <a:pPr marL="285750" indent="-285750">
              <a:buFont typeface="Arial"/>
              <a:buChar char="•"/>
            </a:pPr>
            <a:r>
              <a:rPr lang="en-US" dirty="0" smtClean="0"/>
              <a:t>The </a:t>
            </a:r>
            <a:r>
              <a:rPr lang="en-US" dirty="0"/>
              <a:t>ground is hard as a rock, the rivers are drying up, livestock and wildlife are feeble, emaciated, and are dying in numbers as worthless bags of bones </a:t>
            </a:r>
            <a:r>
              <a:rPr lang="en-US" dirty="0" smtClean="0"/>
              <a:t>and people everyday.</a:t>
            </a:r>
          </a:p>
          <a:p>
            <a:r>
              <a:rPr lang="en-US" b="1" dirty="0" smtClean="0"/>
              <a:t>Human response:</a:t>
            </a:r>
          </a:p>
          <a:p>
            <a:pPr marL="285750" indent="-285750">
              <a:buFont typeface="Arial"/>
              <a:buChar char="•"/>
            </a:pPr>
            <a:r>
              <a:rPr lang="en-US" dirty="0"/>
              <a:t>The Government of Kenya’s response to the drought crisis was </a:t>
            </a:r>
            <a:r>
              <a:rPr lang="en-US" dirty="0" smtClean="0"/>
              <a:t>focused </a:t>
            </a:r>
            <a:r>
              <a:rPr lang="en-US" dirty="0"/>
              <a:t>on humanitarian relief, but was slow to be implemented and poorly coordinated on the ground</a:t>
            </a:r>
            <a:r>
              <a:rPr lang="en-US" dirty="0" smtClean="0"/>
              <a:t>.</a:t>
            </a:r>
          </a:p>
          <a:p>
            <a:pPr marL="285750" indent="-285750">
              <a:buFont typeface="Arial"/>
              <a:buChar char="•"/>
            </a:pPr>
            <a:r>
              <a:rPr lang="en-US" dirty="0"/>
              <a:t>East African countries prone to drought have traditionally have relied on food aid provided by international humanitarian agencies and Western governments, but little has been done to tap local sources of relief</a:t>
            </a:r>
            <a:r>
              <a:rPr lang="en-US" dirty="0" smtClean="0"/>
              <a:t>.</a:t>
            </a:r>
          </a:p>
          <a:p>
            <a:pPr marL="285750" indent="-285750">
              <a:buFont typeface="Arial"/>
              <a:buChar char="•"/>
            </a:pPr>
            <a:endParaRPr lang="en-US" dirty="0"/>
          </a:p>
        </p:txBody>
      </p:sp>
      <p:pic>
        <p:nvPicPr>
          <p:cNvPr id="3" name="Imagen 2"/>
          <p:cNvPicPr>
            <a:picLocks noChangeAspect="1"/>
          </p:cNvPicPr>
          <p:nvPr/>
        </p:nvPicPr>
        <p:blipFill>
          <a:blip r:embed="rId2"/>
          <a:stretch>
            <a:fillRect/>
          </a:stretch>
        </p:blipFill>
        <p:spPr>
          <a:xfrm>
            <a:off x="2339752" y="3688680"/>
            <a:ext cx="3606800" cy="2260600"/>
          </a:xfrm>
          <a:prstGeom prst="rect">
            <a:avLst/>
          </a:prstGeom>
        </p:spPr>
      </p:pic>
    </p:spTree>
    <p:extLst>
      <p:ext uri="{BB962C8B-B14F-4D97-AF65-F5344CB8AC3E}">
        <p14:creationId xmlns:p14="http://schemas.microsoft.com/office/powerpoint/2010/main" val="4250453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683568" y="764704"/>
            <a:ext cx="6912768" cy="3290126"/>
          </a:xfrm>
          <a:prstGeom prst="rect">
            <a:avLst/>
          </a:prstGeom>
        </p:spPr>
      </p:pic>
      <p:sp>
        <p:nvSpPr>
          <p:cNvPr id="3" name="CuadroTexto 2"/>
          <p:cNvSpPr txBox="1"/>
          <p:nvPr/>
        </p:nvSpPr>
        <p:spPr>
          <a:xfrm>
            <a:off x="539552" y="188640"/>
            <a:ext cx="4032448" cy="369332"/>
          </a:xfrm>
          <a:prstGeom prst="rect">
            <a:avLst/>
          </a:prstGeom>
          <a:noFill/>
        </p:spPr>
        <p:txBody>
          <a:bodyPr wrap="square" rtlCol="0">
            <a:spAutoFit/>
          </a:bodyPr>
          <a:lstStyle/>
          <a:p>
            <a:r>
              <a:rPr lang="en-US" b="1" dirty="0" smtClean="0"/>
              <a:t>Kenya before the drought: </a:t>
            </a:r>
            <a:endParaRPr lang="en-US" b="1" dirty="0"/>
          </a:p>
        </p:txBody>
      </p:sp>
      <p:sp>
        <p:nvSpPr>
          <p:cNvPr id="4" name="Rectángulo 3"/>
          <p:cNvSpPr/>
          <p:nvPr/>
        </p:nvSpPr>
        <p:spPr>
          <a:xfrm>
            <a:off x="1043608" y="4653136"/>
            <a:ext cx="4572000" cy="1200329"/>
          </a:xfrm>
          <a:prstGeom prst="rect">
            <a:avLst/>
          </a:prstGeom>
        </p:spPr>
        <p:txBody>
          <a:bodyPr>
            <a:spAutoFit/>
          </a:bodyPr>
          <a:lstStyle/>
          <a:p>
            <a:r>
              <a:rPr lang="en-US" b="1" dirty="0" smtClean="0"/>
              <a:t>During and after the event: </a:t>
            </a:r>
          </a:p>
          <a:p>
            <a:r>
              <a:rPr lang="en-US" dirty="0" smtClean="0"/>
              <a:t>Food </a:t>
            </a:r>
            <a:r>
              <a:rPr lang="en-US" dirty="0"/>
              <a:t>prices have risen substantially in the region, pushing many moderately poor households over the edge.</a:t>
            </a:r>
          </a:p>
        </p:txBody>
      </p:sp>
    </p:spTree>
    <p:extLst>
      <p:ext uri="{BB962C8B-B14F-4D97-AF65-F5344CB8AC3E}">
        <p14:creationId xmlns:p14="http://schemas.microsoft.com/office/powerpoint/2010/main" val="2167211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45557" y="-1308"/>
            <a:ext cx="4824536" cy="461665"/>
          </a:xfrm>
          <a:prstGeom prst="rect">
            <a:avLst/>
          </a:prstGeom>
          <a:noFill/>
        </p:spPr>
        <p:txBody>
          <a:bodyPr wrap="square" rtlCol="0">
            <a:spAutoFit/>
          </a:bodyPr>
          <a:lstStyle/>
          <a:p>
            <a:r>
              <a:rPr lang="es-MX" sz="2400" b="1" dirty="0" smtClean="0"/>
              <a:t>L ´AQUILA ITALY EARTHQUEAKE 2009</a:t>
            </a:r>
            <a:endParaRPr lang="es-MX" sz="2400" b="1" dirty="0"/>
          </a:p>
        </p:txBody>
      </p:sp>
      <p:sp>
        <p:nvSpPr>
          <p:cNvPr id="5" name="Rectangle 4"/>
          <p:cNvSpPr/>
          <p:nvPr/>
        </p:nvSpPr>
        <p:spPr>
          <a:xfrm>
            <a:off x="323528" y="980728"/>
            <a:ext cx="8496944" cy="2985433"/>
          </a:xfrm>
          <a:prstGeom prst="rect">
            <a:avLst/>
          </a:prstGeom>
        </p:spPr>
        <p:txBody>
          <a:bodyPr wrap="square">
            <a:spAutoFit/>
          </a:bodyPr>
          <a:lstStyle/>
          <a:p>
            <a:pPr marL="285750" indent="-285750">
              <a:buFont typeface="Arial" pitchFamily="34" charset="0"/>
              <a:buChar char="•"/>
            </a:pPr>
            <a:r>
              <a:rPr lang="en-US" sz="1600" dirty="0" smtClean="0"/>
              <a:t>On Monday 6 April 2009 at 03.32 local time an earthquake of magnitude Mw=6.3 and </a:t>
            </a:r>
            <a:r>
              <a:rPr lang="en-US" sz="1600" dirty="0" err="1" smtClean="0"/>
              <a:t>hypocentral</a:t>
            </a:r>
            <a:r>
              <a:rPr lang="en-US" sz="1600" dirty="0" smtClean="0"/>
              <a:t> depth 8.8 km occurred with an </a:t>
            </a:r>
            <a:r>
              <a:rPr lang="en-US" sz="1600" dirty="0" err="1" smtClean="0"/>
              <a:t>epicentre</a:t>
            </a:r>
            <a:r>
              <a:rPr lang="en-US" sz="1600" dirty="0" smtClean="0"/>
              <a:t> a few </a:t>
            </a:r>
            <a:r>
              <a:rPr lang="en-US" sz="1600" dirty="0" err="1" smtClean="0"/>
              <a:t>kilometres</a:t>
            </a:r>
            <a:r>
              <a:rPr lang="en-US" sz="1600" dirty="0" smtClean="0"/>
              <a:t> southeast of the city of L'Aquila (population 73,000). </a:t>
            </a:r>
          </a:p>
          <a:p>
            <a:pPr marL="285750" indent="-285750">
              <a:buFont typeface="Arial" pitchFamily="34" charset="0"/>
              <a:buChar char="•"/>
            </a:pPr>
            <a:endParaRPr lang="en-US" sz="1600" dirty="0" smtClean="0"/>
          </a:p>
          <a:p>
            <a:pPr marL="285750" indent="-285750">
              <a:buFont typeface="Arial" pitchFamily="34" charset="0"/>
              <a:buChar char="•"/>
            </a:pPr>
            <a:r>
              <a:rPr lang="en-US" sz="1600" dirty="0" smtClean="0"/>
              <a:t>This earthquake was caused by movement on a NW-SE trending normal fault according to moment tensor solutions.</a:t>
            </a:r>
          </a:p>
          <a:p>
            <a:pPr marL="285750" indent="-285750">
              <a:buFont typeface="Arial" pitchFamily="34" charset="0"/>
              <a:buChar char="•"/>
            </a:pPr>
            <a:r>
              <a:rPr lang="en-US" sz="1600" dirty="0"/>
              <a:t>T</a:t>
            </a:r>
            <a:r>
              <a:rPr lang="en-US" sz="1600" dirty="0" smtClean="0"/>
              <a:t>he central part of the Italy has been characterized by extensional tectonics since the Pliocene epoch </a:t>
            </a:r>
          </a:p>
          <a:p>
            <a:pPr marL="285750" indent="-285750">
              <a:buFont typeface="Arial" pitchFamily="34" charset="0"/>
              <a:buChar char="•"/>
            </a:pPr>
            <a:r>
              <a:rPr lang="en-US" sz="1600" dirty="0"/>
              <a:t>Poor building standards or construction materials seem to have further contributed to the large number of victims. </a:t>
            </a:r>
            <a:endParaRPr lang="es-MX" sz="1400" dirty="0" smtClean="0"/>
          </a:p>
          <a:p>
            <a:endParaRPr lang="es-MX" sz="1400" dirty="0" smtClean="0"/>
          </a:p>
          <a:p>
            <a:pPr marL="285750" indent="-285750">
              <a:buFont typeface="Arial" pitchFamily="34" charset="0"/>
              <a:buChar char="•"/>
            </a:pPr>
            <a:endParaRPr lang="es-MX" sz="1400" dirty="0"/>
          </a:p>
        </p:txBody>
      </p:sp>
      <p:pic>
        <p:nvPicPr>
          <p:cNvPr id="2" name="Imagen 1"/>
          <p:cNvPicPr>
            <a:picLocks noChangeAspect="1"/>
          </p:cNvPicPr>
          <p:nvPr/>
        </p:nvPicPr>
        <p:blipFill>
          <a:blip r:embed="rId2"/>
          <a:stretch>
            <a:fillRect/>
          </a:stretch>
        </p:blipFill>
        <p:spPr>
          <a:xfrm>
            <a:off x="3851920" y="3429000"/>
            <a:ext cx="2844800" cy="2857500"/>
          </a:xfrm>
          <a:prstGeom prst="rect">
            <a:avLst/>
          </a:prstGeom>
        </p:spPr>
      </p:pic>
    </p:spTree>
    <p:extLst>
      <p:ext uri="{BB962C8B-B14F-4D97-AF65-F5344CB8AC3E}">
        <p14:creationId xmlns:p14="http://schemas.microsoft.com/office/powerpoint/2010/main" val="22752599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71800" y="476672"/>
            <a:ext cx="3263596" cy="369332"/>
          </a:xfrm>
          <a:prstGeom prst="rect">
            <a:avLst/>
          </a:prstGeom>
        </p:spPr>
        <p:txBody>
          <a:bodyPr wrap="none">
            <a:spAutoFit/>
          </a:bodyPr>
          <a:lstStyle/>
          <a:p>
            <a:r>
              <a:rPr lang="en-US" b="1" dirty="0"/>
              <a:t>Australia's Murray Darling Basin</a:t>
            </a:r>
            <a:endParaRPr lang="en-US" dirty="0"/>
          </a:p>
        </p:txBody>
      </p:sp>
      <p:sp>
        <p:nvSpPr>
          <p:cNvPr id="3" name="Rectángulo 2"/>
          <p:cNvSpPr/>
          <p:nvPr/>
        </p:nvSpPr>
        <p:spPr>
          <a:xfrm>
            <a:off x="395536" y="908720"/>
            <a:ext cx="8352928" cy="2585323"/>
          </a:xfrm>
          <a:prstGeom prst="rect">
            <a:avLst/>
          </a:prstGeom>
        </p:spPr>
        <p:txBody>
          <a:bodyPr wrap="square">
            <a:spAutoFit/>
          </a:bodyPr>
          <a:lstStyle/>
          <a:p>
            <a:pPr marL="285750" indent="-285750">
              <a:buFont typeface="Arial"/>
              <a:buChar char="•"/>
            </a:pPr>
            <a:r>
              <a:rPr lang="en-US" dirty="0"/>
              <a:t>The south-eastern part of Australia is currently (late 2008) in a drought that has lasted more than seven years. </a:t>
            </a:r>
            <a:endParaRPr lang="en-US" dirty="0" smtClean="0"/>
          </a:p>
          <a:p>
            <a:r>
              <a:rPr lang="en-US" b="1" dirty="0" smtClean="0"/>
              <a:t>Impacts</a:t>
            </a:r>
          </a:p>
          <a:p>
            <a:pPr marL="285750" indent="-285750">
              <a:buFont typeface="Arial"/>
              <a:buChar char="•"/>
            </a:pPr>
            <a:r>
              <a:rPr lang="en-US" dirty="0"/>
              <a:t>About 40% of Australia's agricultural produce has come out of the Murray-Darling Basin in the </a:t>
            </a:r>
            <a:r>
              <a:rPr lang="en-US" dirty="0" smtClean="0"/>
              <a:t>past.</a:t>
            </a:r>
          </a:p>
          <a:p>
            <a:pPr marL="285750" indent="-285750">
              <a:buFont typeface="Arial"/>
              <a:buChar char="•"/>
            </a:pPr>
            <a:r>
              <a:rPr lang="en-US" dirty="0" smtClean="0"/>
              <a:t>A report made by </a:t>
            </a:r>
            <a:r>
              <a:rPr lang="en-US" dirty="0"/>
              <a:t>the Bureau of Meteorology and </a:t>
            </a:r>
            <a:r>
              <a:rPr lang="en-US" dirty="0" smtClean="0"/>
              <a:t>CSIRO indicates </a:t>
            </a:r>
            <a:r>
              <a:rPr lang="en-US" dirty="0"/>
              <a:t>that annual rainfall in the Murray-Darling Basin is likely to decline by from 2-5% by 2030. Significantly, most of this decline will be in winter and spring</a:t>
            </a:r>
            <a:r>
              <a:rPr lang="en-US" dirty="0" smtClean="0"/>
              <a:t>.</a:t>
            </a:r>
          </a:p>
          <a:p>
            <a:pPr marL="285750" indent="-285750">
              <a:buFont typeface="Arial"/>
              <a:buChar char="•"/>
            </a:pPr>
            <a:endParaRPr lang="en-US" b="1" dirty="0"/>
          </a:p>
        </p:txBody>
      </p:sp>
      <p:pic>
        <p:nvPicPr>
          <p:cNvPr id="4" name="Imagen 3"/>
          <p:cNvPicPr>
            <a:picLocks noChangeAspect="1"/>
          </p:cNvPicPr>
          <p:nvPr/>
        </p:nvPicPr>
        <p:blipFill>
          <a:blip r:embed="rId2"/>
          <a:stretch>
            <a:fillRect/>
          </a:stretch>
        </p:blipFill>
        <p:spPr>
          <a:xfrm>
            <a:off x="2267744" y="3501008"/>
            <a:ext cx="3312368" cy="2839173"/>
          </a:xfrm>
          <a:prstGeom prst="rect">
            <a:avLst/>
          </a:prstGeom>
        </p:spPr>
      </p:pic>
    </p:spTree>
    <p:extLst>
      <p:ext uri="{BB962C8B-B14F-4D97-AF65-F5344CB8AC3E}">
        <p14:creationId xmlns:p14="http://schemas.microsoft.com/office/powerpoint/2010/main" val="2506657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51520" y="332656"/>
            <a:ext cx="8712968" cy="1754327"/>
          </a:xfrm>
          <a:prstGeom prst="rect">
            <a:avLst/>
          </a:prstGeom>
        </p:spPr>
        <p:txBody>
          <a:bodyPr wrap="square">
            <a:spAutoFit/>
          </a:bodyPr>
          <a:lstStyle/>
          <a:p>
            <a:r>
              <a:rPr lang="en-US" b="1" dirty="0" smtClean="0"/>
              <a:t>Human response</a:t>
            </a:r>
          </a:p>
          <a:p>
            <a:pPr marL="285750" indent="-285750">
              <a:buFont typeface="Arial"/>
              <a:buChar char="•"/>
            </a:pPr>
            <a:r>
              <a:rPr lang="en-US" dirty="0" smtClean="0"/>
              <a:t>The </a:t>
            </a:r>
            <a:r>
              <a:rPr lang="en-US" dirty="0"/>
              <a:t>Basin Plan includes enforceable limits on the quantities of surface water and groundwater that can be taken from the Murray-Darling Basin water </a:t>
            </a:r>
            <a:r>
              <a:rPr lang="en-US" dirty="0" smtClean="0"/>
              <a:t>resources</a:t>
            </a:r>
          </a:p>
          <a:p>
            <a:pPr marL="285750" indent="-285750">
              <a:buFont typeface="Arial"/>
              <a:buChar char="•"/>
            </a:pPr>
            <a:r>
              <a:rPr lang="en-US" dirty="0"/>
              <a:t>An SDL adjustment mechanism has been included in the Plan which potentially allows for some </a:t>
            </a:r>
            <a:r>
              <a:rPr lang="en-US" dirty="0" smtClean="0"/>
              <a:t> </a:t>
            </a:r>
            <a:r>
              <a:rPr lang="en-US" dirty="0"/>
              <a:t>of environmental outcomes to be delivered through improved use and management of environmental </a:t>
            </a:r>
            <a:r>
              <a:rPr lang="en-US" dirty="0" smtClean="0"/>
              <a:t>water</a:t>
            </a:r>
            <a:endParaRPr lang="en-US" b="1" dirty="0" smtClean="0"/>
          </a:p>
        </p:txBody>
      </p:sp>
      <p:pic>
        <p:nvPicPr>
          <p:cNvPr id="3" name="Imagen 2"/>
          <p:cNvPicPr>
            <a:picLocks noChangeAspect="1"/>
          </p:cNvPicPr>
          <p:nvPr/>
        </p:nvPicPr>
        <p:blipFill>
          <a:blip r:embed="rId2"/>
          <a:stretch>
            <a:fillRect/>
          </a:stretch>
        </p:blipFill>
        <p:spPr>
          <a:xfrm>
            <a:off x="323528" y="3429000"/>
            <a:ext cx="4032448" cy="2683411"/>
          </a:xfrm>
          <a:prstGeom prst="rect">
            <a:avLst/>
          </a:prstGeom>
        </p:spPr>
      </p:pic>
      <p:pic>
        <p:nvPicPr>
          <p:cNvPr id="4" name="Imagen 3"/>
          <p:cNvPicPr>
            <a:picLocks noChangeAspect="1"/>
          </p:cNvPicPr>
          <p:nvPr/>
        </p:nvPicPr>
        <p:blipFill>
          <a:blip r:embed="rId3"/>
          <a:stretch>
            <a:fillRect/>
          </a:stretch>
        </p:blipFill>
        <p:spPr>
          <a:xfrm>
            <a:off x="4932040" y="3573016"/>
            <a:ext cx="3251062" cy="2637408"/>
          </a:xfrm>
          <a:prstGeom prst="rect">
            <a:avLst/>
          </a:prstGeom>
        </p:spPr>
      </p:pic>
    </p:spTree>
    <p:extLst>
      <p:ext uri="{BB962C8B-B14F-4D97-AF65-F5344CB8AC3E}">
        <p14:creationId xmlns:p14="http://schemas.microsoft.com/office/powerpoint/2010/main" val="2382345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70013" y="260648"/>
            <a:ext cx="8856984" cy="1754327"/>
          </a:xfrm>
          <a:prstGeom prst="rect">
            <a:avLst/>
          </a:prstGeom>
        </p:spPr>
        <p:txBody>
          <a:bodyPr wrap="square">
            <a:spAutoFit/>
          </a:bodyPr>
          <a:lstStyle/>
          <a:p>
            <a:r>
              <a:rPr lang="en-US" b="1" dirty="0" smtClean="0"/>
              <a:t>Before, during and after the event</a:t>
            </a:r>
          </a:p>
          <a:p>
            <a:r>
              <a:rPr lang="en-US" dirty="0" smtClean="0"/>
              <a:t>The </a:t>
            </a:r>
            <a:r>
              <a:rPr lang="en-US" dirty="0"/>
              <a:t>graph on the right shows that mean temperatures have been rising for a number of years; it appears that the rate of rise is also increasing. As temperatures rise the water needs of plants increase and evaporation rates increase, so less water flows down streams into storages and less water is available for irrigators while the plants they grow need more water due to the higher temperatures.</a:t>
            </a:r>
          </a:p>
        </p:txBody>
      </p:sp>
      <p:pic>
        <p:nvPicPr>
          <p:cNvPr id="3" name="Imagen 2"/>
          <p:cNvPicPr>
            <a:picLocks noChangeAspect="1"/>
          </p:cNvPicPr>
          <p:nvPr/>
        </p:nvPicPr>
        <p:blipFill>
          <a:blip r:embed="rId2"/>
          <a:stretch>
            <a:fillRect/>
          </a:stretch>
        </p:blipFill>
        <p:spPr>
          <a:xfrm>
            <a:off x="539552" y="2204864"/>
            <a:ext cx="8136904" cy="4414233"/>
          </a:xfrm>
          <a:prstGeom prst="rect">
            <a:avLst/>
          </a:prstGeom>
        </p:spPr>
      </p:pic>
    </p:spTree>
    <p:extLst>
      <p:ext uri="{BB962C8B-B14F-4D97-AF65-F5344CB8AC3E}">
        <p14:creationId xmlns:p14="http://schemas.microsoft.com/office/powerpoint/2010/main" val="2798256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Tropical cyclone </a:t>
            </a:r>
            <a:r>
              <a:rPr lang="en-GB" dirty="0" err="1" smtClean="0"/>
              <a:t>Nargis</a:t>
            </a:r>
            <a:r>
              <a:rPr lang="en-GB" dirty="0" smtClean="0"/>
              <a:t> </a:t>
            </a:r>
            <a:endParaRPr lang="en-GB" dirty="0"/>
          </a:p>
        </p:txBody>
      </p:sp>
      <p:sp>
        <p:nvSpPr>
          <p:cNvPr id="5" name="Content Placeholder 4"/>
          <p:cNvSpPr>
            <a:spLocks noGrp="1"/>
          </p:cNvSpPr>
          <p:nvPr>
            <p:ph idx="1"/>
          </p:nvPr>
        </p:nvSpPr>
        <p:spPr/>
        <p:txBody>
          <a:bodyPr>
            <a:normAutofit fontScale="62500" lnSpcReduction="20000"/>
          </a:bodyPr>
          <a:lstStyle/>
          <a:p>
            <a:r>
              <a:rPr lang="en-GB" dirty="0" smtClean="0"/>
              <a:t>Northern Indian Ocean (surges in Myanmar, came ashore across Irrawaddy river and went northeast coming close to Bangladesh.) </a:t>
            </a:r>
          </a:p>
          <a:p>
            <a:r>
              <a:rPr lang="en-GB" dirty="0" smtClean="0"/>
              <a:t>27 April- 02 May 2008</a:t>
            </a:r>
          </a:p>
          <a:p>
            <a:r>
              <a:rPr lang="en-GB" dirty="0" smtClean="0"/>
              <a:t>Maximum wind speed: 135 mph</a:t>
            </a:r>
          </a:p>
          <a:p>
            <a:r>
              <a:rPr lang="en-GB" dirty="0" smtClean="0"/>
              <a:t>3-4 hurricane on the </a:t>
            </a:r>
            <a:r>
              <a:rPr lang="en-GB" dirty="0" err="1" smtClean="0"/>
              <a:t>Saffir</a:t>
            </a:r>
            <a:r>
              <a:rPr lang="en-GB" dirty="0" smtClean="0"/>
              <a:t>-Simpson scale.</a:t>
            </a:r>
          </a:p>
          <a:p>
            <a:r>
              <a:rPr lang="en-GB" dirty="0" smtClean="0"/>
              <a:t>Floodwaters penetrated between 40-50 km inland. </a:t>
            </a:r>
          </a:p>
          <a:p>
            <a:r>
              <a:rPr lang="en-GB" dirty="0" smtClean="0"/>
              <a:t>Formed by a low pressure system in the Bay of Bengal then turned into Tropical Depression. </a:t>
            </a:r>
          </a:p>
          <a:p>
            <a:r>
              <a:rPr lang="en-GB" dirty="0" smtClean="0"/>
              <a:t>2.4 million people severely affected, over 90,000 deaths, over 55,000 missing. </a:t>
            </a:r>
          </a:p>
          <a:p>
            <a:r>
              <a:rPr lang="en-GB" dirty="0" smtClean="0"/>
              <a:t>Over $10 billion (USD 2008) in damage. </a:t>
            </a:r>
          </a:p>
          <a:p>
            <a:r>
              <a:rPr lang="en-GB" dirty="0" smtClean="0"/>
              <a:t>They refused to accept international aid at first but then UN was asked for help. May 19</a:t>
            </a:r>
            <a:r>
              <a:rPr lang="en-GB" baseline="30000" dirty="0" smtClean="0"/>
              <a:t>th</a:t>
            </a:r>
            <a:r>
              <a:rPr lang="en-GB" dirty="0" smtClean="0"/>
              <a:t> aid was accepted finally. </a:t>
            </a:r>
          </a:p>
          <a:p>
            <a:r>
              <a:rPr lang="en-GB" dirty="0" smtClean="0"/>
              <a:t>Prevention: early warning system, stronger facilities and infrastructure, storm resistant roads and shelters. </a:t>
            </a:r>
          </a:p>
          <a:p>
            <a:endParaRPr lang="en-GB" dirty="0"/>
          </a:p>
        </p:txBody>
      </p:sp>
    </p:spTree>
    <p:extLst>
      <p:ext uri="{BB962C8B-B14F-4D97-AF65-F5344CB8AC3E}">
        <p14:creationId xmlns:p14="http://schemas.microsoft.com/office/powerpoint/2010/main" val="1761584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09" y="116632"/>
            <a:ext cx="8808979" cy="6606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69249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6289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1"/>
            <a:ext cx="3848708" cy="2259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608" y="-1"/>
            <a:ext cx="2666392" cy="177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755473"/>
            <a:ext cx="2628900" cy="1811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8900" y="2149512"/>
            <a:ext cx="3848708" cy="214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86525" y="1798970"/>
            <a:ext cx="265747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3566493"/>
            <a:ext cx="2634371" cy="1753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34371" y="4292426"/>
            <a:ext cx="3861253" cy="2592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77608" y="3505200"/>
            <a:ext cx="2666392" cy="1767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 y="5242062"/>
            <a:ext cx="2634371" cy="1621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77608" y="4888164"/>
            <a:ext cx="2666392" cy="1997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3635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Hurricane Katrina </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USA; Central Gulf coasts (New Orleans, LA, Gulfport, AL, Mobile and MS). It developed as a tropical depression in the Bahamas. </a:t>
            </a:r>
          </a:p>
          <a:p>
            <a:r>
              <a:rPr lang="en-GB" dirty="0" smtClean="0"/>
              <a:t>28</a:t>
            </a:r>
            <a:r>
              <a:rPr lang="en-GB" baseline="30000" dirty="0" smtClean="0"/>
              <a:t>th</a:t>
            </a:r>
            <a:r>
              <a:rPr lang="en-GB" dirty="0" smtClean="0"/>
              <a:t> August, 2005: 170 mph (category 5) </a:t>
            </a:r>
          </a:p>
          <a:p>
            <a:r>
              <a:rPr lang="en-GB" dirty="0" smtClean="0"/>
              <a:t>Central pressure of 920 mb (</a:t>
            </a:r>
            <a:r>
              <a:rPr lang="en-GB" dirty="0" err="1" smtClean="0"/>
              <a:t>milibars</a:t>
            </a:r>
            <a:r>
              <a:rPr lang="en-GB" dirty="0" smtClean="0"/>
              <a:t>). </a:t>
            </a:r>
          </a:p>
          <a:p>
            <a:r>
              <a:rPr lang="en-GB" dirty="0" smtClean="0"/>
              <a:t>Over 5 inches of rainfall in southern </a:t>
            </a:r>
            <a:r>
              <a:rPr lang="en-GB" dirty="0"/>
              <a:t>F</a:t>
            </a:r>
            <a:r>
              <a:rPr lang="en-GB" dirty="0" smtClean="0"/>
              <a:t>lorida = flood</a:t>
            </a:r>
          </a:p>
          <a:p>
            <a:r>
              <a:rPr lang="en-GB" dirty="0" smtClean="0"/>
              <a:t>125 mph (category 3 hurricane on Saffir</a:t>
            </a:r>
            <a:r>
              <a:rPr lang="en-GB" dirty="0"/>
              <a:t>-</a:t>
            </a:r>
            <a:r>
              <a:rPr lang="en-GB" dirty="0" smtClean="0"/>
              <a:t>Simpson scale)</a:t>
            </a:r>
          </a:p>
          <a:p>
            <a:r>
              <a:rPr lang="en-GB" dirty="0" smtClean="0"/>
              <a:t>Almost 80% of New Orleans flooded. Some areas under 20 feet of water. </a:t>
            </a:r>
          </a:p>
          <a:p>
            <a:r>
              <a:rPr lang="en-GB" dirty="0" smtClean="0"/>
              <a:t>Mississippi and Alabama also flooded by storm surge. </a:t>
            </a:r>
          </a:p>
          <a:p>
            <a:r>
              <a:rPr lang="en-GB" dirty="0" smtClean="0"/>
              <a:t>Oil production in the Gulf of Mexico was reduced by 1.4 million barrels per day. </a:t>
            </a:r>
          </a:p>
          <a:p>
            <a:r>
              <a:rPr lang="en-GB" dirty="0" smtClean="0"/>
              <a:t>Over 1.7 million people lost power as a result of the storm. </a:t>
            </a:r>
          </a:p>
          <a:p>
            <a:r>
              <a:rPr lang="en-GB" dirty="0" smtClean="0"/>
              <a:t>Cost: exceeded $100 billion with over $34 billion in insured losses. </a:t>
            </a:r>
          </a:p>
          <a:p>
            <a:r>
              <a:rPr lang="en-GB" dirty="0" smtClean="0"/>
              <a:t>Aid by: China, Cuba, EU, France, Germany, Mexico, etc. </a:t>
            </a:r>
          </a:p>
          <a:p>
            <a:endParaRPr lang="en-GB" dirty="0"/>
          </a:p>
        </p:txBody>
      </p:sp>
    </p:spTree>
    <p:extLst>
      <p:ext uri="{BB962C8B-B14F-4D97-AF65-F5344CB8AC3E}">
        <p14:creationId xmlns:p14="http://schemas.microsoft.com/office/powerpoint/2010/main" val="2766605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9841"/>
            <a:ext cx="6730842"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3615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0510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5100" y="-1"/>
            <a:ext cx="3523084" cy="2735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
            <a:ext cx="2915816" cy="1933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31" y="1484784"/>
            <a:ext cx="2718955" cy="1825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8184" y="1561587"/>
            <a:ext cx="2915816" cy="2186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5101" y="2735570"/>
            <a:ext cx="3523084" cy="2346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2" y="3197705"/>
            <a:ext cx="2728074" cy="1872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28185" y="3220331"/>
            <a:ext cx="2936071" cy="2268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2" y="5059053"/>
            <a:ext cx="2728074" cy="1798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05100" y="5059052"/>
            <a:ext cx="3541677" cy="1798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4"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28184" y="5112500"/>
            <a:ext cx="2936072" cy="174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5375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8352928" cy="764704"/>
          </a:xfrm>
        </p:spPr>
        <p:txBody>
          <a:bodyPr/>
          <a:lstStyle/>
          <a:p>
            <a:r>
              <a:rPr lang="en-GB" dirty="0" err="1" smtClean="0"/>
              <a:t>Chernoby</a:t>
            </a:r>
            <a:r>
              <a:rPr lang="en-GB" dirty="0" smtClean="0"/>
              <a:t> Nuclear Explosion	</a:t>
            </a:r>
            <a:endParaRPr lang="en-GB" dirty="0"/>
          </a:p>
        </p:txBody>
      </p:sp>
      <p:sp>
        <p:nvSpPr>
          <p:cNvPr id="3" name="Content Placeholder 2"/>
          <p:cNvSpPr>
            <a:spLocks noGrp="1"/>
          </p:cNvSpPr>
          <p:nvPr>
            <p:ph idx="1"/>
          </p:nvPr>
        </p:nvSpPr>
        <p:spPr>
          <a:xfrm>
            <a:off x="179512" y="764704"/>
            <a:ext cx="8712968" cy="5904656"/>
          </a:xfrm>
        </p:spPr>
        <p:txBody>
          <a:bodyPr>
            <a:normAutofit fontScale="70000" lnSpcReduction="20000"/>
          </a:bodyPr>
          <a:lstStyle/>
          <a:p>
            <a:r>
              <a:rPr lang="en-GB" dirty="0" smtClean="0"/>
              <a:t>Chernobyl, Ukraine. (affected Belarus, Scandinavia, Russia and Ukraine). </a:t>
            </a:r>
          </a:p>
          <a:p>
            <a:r>
              <a:rPr lang="en-GB" dirty="0" smtClean="0"/>
              <a:t>April 26, 1986 (lasted about 10 days active) </a:t>
            </a:r>
          </a:p>
          <a:p>
            <a:r>
              <a:rPr lang="en-GB" dirty="0" smtClean="0"/>
              <a:t>Around 30 deaths, but many people developed cancer caused by the extreme radiation. </a:t>
            </a:r>
          </a:p>
          <a:p>
            <a:r>
              <a:rPr lang="en-GB" dirty="0" smtClean="0"/>
              <a:t>A reactor was handled the wrong way and it became very unstable until it broke down and caused a huge steam explosion, and then a second one a bit later.	</a:t>
            </a:r>
          </a:p>
          <a:p>
            <a:r>
              <a:rPr lang="en-GB" dirty="0" smtClean="0"/>
              <a:t>The number of gases released reacted with each other and caused a series of fires which caused the radioactivity to spread faster. </a:t>
            </a:r>
          </a:p>
          <a:p>
            <a:r>
              <a:rPr lang="en-GB" dirty="0" smtClean="0"/>
              <a:t>This resulted of people having physical deformities. </a:t>
            </a:r>
          </a:p>
          <a:p>
            <a:r>
              <a:rPr lang="en-GB" dirty="0" smtClean="0"/>
              <a:t>  Radiation range over 20,000 millisieverts.  </a:t>
            </a:r>
          </a:p>
          <a:p>
            <a:r>
              <a:rPr lang="en-GB" dirty="0" smtClean="0"/>
              <a:t> About 200,000 people involved in the cleaning of the disaster (these people received small amounts of radiation).</a:t>
            </a:r>
          </a:p>
          <a:p>
            <a:r>
              <a:rPr lang="en-GB" dirty="0" smtClean="0"/>
              <a:t>The was not enough pre 1986 data to determine the exact effects but the radiation carries a cycle which in the end reaches the human (through food, rain, air)</a:t>
            </a:r>
          </a:p>
          <a:p>
            <a:r>
              <a:rPr lang="en-GB" dirty="0" smtClean="0"/>
              <a:t> People weren’t prepared because this disaster was not expected. </a:t>
            </a:r>
          </a:p>
          <a:p>
            <a:r>
              <a:rPr lang="en-GB" dirty="0" smtClean="0"/>
              <a:t>About US $400 million used to improve Chernobyl reactors safety. </a:t>
            </a:r>
          </a:p>
          <a:p>
            <a:endParaRPr lang="en-GB" dirty="0" smtClean="0"/>
          </a:p>
        </p:txBody>
      </p:sp>
    </p:spTree>
    <p:extLst>
      <p:ext uri="{BB962C8B-B14F-4D97-AF65-F5344CB8AC3E}">
        <p14:creationId xmlns:p14="http://schemas.microsoft.com/office/powerpoint/2010/main" val="1019228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260648"/>
            <a:ext cx="8640960" cy="4247317"/>
          </a:xfrm>
          <a:prstGeom prst="rect">
            <a:avLst/>
          </a:prstGeom>
          <a:noFill/>
        </p:spPr>
        <p:txBody>
          <a:bodyPr wrap="square" rtlCol="0">
            <a:spAutoFit/>
          </a:bodyPr>
          <a:lstStyle/>
          <a:p>
            <a:r>
              <a:rPr lang="es-MX" b="1" dirty="0" smtClean="0"/>
              <a:t>Human response</a:t>
            </a:r>
            <a:r>
              <a:rPr lang="es-MX" dirty="0" smtClean="0"/>
              <a:t>:</a:t>
            </a:r>
          </a:p>
          <a:p>
            <a:pPr marL="285750" indent="-285750">
              <a:buFont typeface="Arial" pitchFamily="34" charset="0"/>
              <a:buChar char="•"/>
            </a:pPr>
            <a:r>
              <a:rPr lang="en-US" dirty="0"/>
              <a:t>All Italian mobile companies </a:t>
            </a:r>
            <a:r>
              <a:rPr lang="en-US" dirty="0" smtClean="0"/>
              <a:t>and </a:t>
            </a:r>
            <a:r>
              <a:rPr lang="en-US" dirty="0"/>
              <a:t>some Mobile virtual network </a:t>
            </a:r>
            <a:r>
              <a:rPr lang="en-US" dirty="0" err="1" smtClean="0"/>
              <a:t>operators,sent</a:t>
            </a:r>
            <a:r>
              <a:rPr lang="en-US" dirty="0" smtClean="0"/>
              <a:t> </a:t>
            </a:r>
            <a:r>
              <a:rPr lang="en-US" dirty="0"/>
              <a:t>free minutes and credit to all their pre-paid customers in </a:t>
            </a:r>
            <a:r>
              <a:rPr lang="en-US" dirty="0" err="1" smtClean="0"/>
              <a:t>Abruzzo</a:t>
            </a:r>
            <a:r>
              <a:rPr lang="en-US" dirty="0" smtClean="0"/>
              <a:t>.</a:t>
            </a:r>
          </a:p>
          <a:p>
            <a:pPr marL="285750" indent="-285750">
              <a:buFont typeface="Arial" pitchFamily="34" charset="0"/>
              <a:buChar char="•"/>
            </a:pPr>
            <a:r>
              <a:rPr lang="en-US" dirty="0"/>
              <a:t>Prime Minister of Italy Silvio Berlusconi refused foreign aid for the emergency, saying that Italians were "proud people" and had sufficient resources to deal with the </a:t>
            </a:r>
            <a:r>
              <a:rPr lang="en-US" dirty="0" smtClean="0"/>
              <a:t>crisis</a:t>
            </a:r>
          </a:p>
          <a:p>
            <a:pPr marL="285750" indent="-285750">
              <a:buFont typeface="Arial" pitchFamily="34" charset="0"/>
              <a:buChar char="•"/>
            </a:pPr>
            <a:r>
              <a:rPr lang="en-US" dirty="0"/>
              <a:t>Five hours after the main earthquake, a group of UK scientists began preparing to head out to </a:t>
            </a:r>
            <a:r>
              <a:rPr lang="en-US" dirty="0" err="1" smtClean="0"/>
              <a:t>Abruzzo</a:t>
            </a:r>
            <a:endParaRPr lang="en-US" dirty="0" smtClean="0"/>
          </a:p>
          <a:p>
            <a:pPr marL="285750" indent="-285750">
              <a:buFont typeface="Arial" pitchFamily="34" charset="0"/>
              <a:buChar char="•"/>
            </a:pPr>
            <a:r>
              <a:rPr lang="en-US" dirty="0"/>
              <a:t>Coordination of the relief effort was impressive and rapid. Within a short time, the authorities had deployed 12,000 rescue and support workers from across the country</a:t>
            </a:r>
            <a:endParaRPr lang="en-US" dirty="0" smtClean="0"/>
          </a:p>
          <a:p>
            <a:pPr marL="285750" indent="-285750">
              <a:buFont typeface="Arial" pitchFamily="34" charset="0"/>
              <a:buChar char="•"/>
            </a:pPr>
            <a:r>
              <a:rPr lang="en-US" dirty="0"/>
              <a:t>Aid was offered </a:t>
            </a:r>
            <a:r>
              <a:rPr lang="en-US" dirty="0" smtClean="0"/>
              <a:t>by Austria</a:t>
            </a:r>
            <a:r>
              <a:rPr lang="en-US" dirty="0"/>
              <a:t>, Brazil, Croatia, the European Union, France, Germany, Spain, Greece, Slovakia, Israel, </a:t>
            </a:r>
            <a:r>
              <a:rPr lang="en-US" dirty="0" smtClean="0"/>
              <a:t>Portugal ,Iran ,Macedonia, </a:t>
            </a:r>
            <a:r>
              <a:rPr lang="en-US" dirty="0" err="1" smtClean="0"/>
              <a:t>Mexico,Russia</a:t>
            </a:r>
            <a:r>
              <a:rPr lang="en-US" dirty="0"/>
              <a:t>, </a:t>
            </a:r>
            <a:r>
              <a:rPr lang="en-US" dirty="0" err="1" smtClean="0"/>
              <a:t>Serbia,Slovenia,Switzerland,Tunisia,the</a:t>
            </a:r>
            <a:r>
              <a:rPr lang="en-US" dirty="0" smtClean="0"/>
              <a:t> </a:t>
            </a:r>
            <a:r>
              <a:rPr lang="en-US" dirty="0"/>
              <a:t>Turkish Red </a:t>
            </a:r>
            <a:r>
              <a:rPr lang="en-US" dirty="0" err="1" smtClean="0"/>
              <a:t>Crescent,Ukraine,and</a:t>
            </a:r>
            <a:r>
              <a:rPr lang="en-US" dirty="0" smtClean="0"/>
              <a:t> </a:t>
            </a:r>
            <a:r>
              <a:rPr lang="en-US" dirty="0"/>
              <a:t>the United </a:t>
            </a:r>
            <a:r>
              <a:rPr lang="en-US" dirty="0" err="1" smtClean="0"/>
              <a:t>States.Aid</a:t>
            </a:r>
            <a:r>
              <a:rPr lang="en-US" dirty="0" smtClean="0"/>
              <a:t> </a:t>
            </a:r>
            <a:r>
              <a:rPr lang="en-US" dirty="0"/>
              <a:t>was also offered by various </a:t>
            </a:r>
            <a:r>
              <a:rPr lang="en-US" dirty="0" err="1"/>
              <a:t>organisations</a:t>
            </a:r>
            <a:r>
              <a:rPr lang="en-US" dirty="0"/>
              <a:t>, companies, sport clubs and </a:t>
            </a:r>
            <a:r>
              <a:rPr lang="en-US" dirty="0" smtClean="0"/>
              <a:t>celebrities.</a:t>
            </a:r>
          </a:p>
          <a:p>
            <a:pPr marL="285750" indent="-285750">
              <a:buFont typeface="Arial" pitchFamily="34" charset="0"/>
              <a:buChar char="•"/>
            </a:pPr>
            <a:endParaRPr lang="es-MX" dirty="0" smtClean="0"/>
          </a:p>
        </p:txBody>
      </p:sp>
      <p:pic>
        <p:nvPicPr>
          <p:cNvPr id="2" name="Imagen 1"/>
          <p:cNvPicPr>
            <a:picLocks noChangeAspect="1"/>
          </p:cNvPicPr>
          <p:nvPr/>
        </p:nvPicPr>
        <p:blipFill>
          <a:blip r:embed="rId2"/>
          <a:stretch>
            <a:fillRect/>
          </a:stretch>
        </p:blipFill>
        <p:spPr>
          <a:xfrm>
            <a:off x="2483768" y="3933056"/>
            <a:ext cx="3492500" cy="2324100"/>
          </a:xfrm>
          <a:prstGeom prst="rect">
            <a:avLst/>
          </a:prstGeom>
        </p:spPr>
      </p:pic>
    </p:spTree>
    <p:extLst>
      <p:ext uri="{BB962C8B-B14F-4D97-AF65-F5344CB8AC3E}">
        <p14:creationId xmlns:p14="http://schemas.microsoft.com/office/powerpoint/2010/main" val="35075250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650212"/>
            <a:ext cx="7488832" cy="5666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1118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927"/>
            <a:ext cx="257175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5854" y="-5649"/>
            <a:ext cx="2464291" cy="2645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750" y="-5649"/>
            <a:ext cx="4094104" cy="2714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788102"/>
            <a:ext cx="2571750" cy="1711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65854" y="2650182"/>
            <a:ext cx="2464291" cy="3077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3494656"/>
            <a:ext cx="2582121" cy="1749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71750" y="2692101"/>
            <a:ext cx="4094104" cy="2759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https://encrypted-tbn3.gstatic.com/images?q=tbn:ANd9GcRMQxrA5t7If0F7S46U-Ex0A7qhszWWBT_X0FvSZF0HTZNY-0z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5124448"/>
            <a:ext cx="2638425" cy="17335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static.com/images?q=tbn:ANd9GcQoy21x9cEMezFbqCP8szOQktXIUxru-AOXP-2H3AiKjhvqof2V"/>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82122" y="4816134"/>
            <a:ext cx="4083732" cy="204186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encrypted-tbn0.gstatic.com/images?q=tbn:ANd9GcRMGmyOlMDT4H4Yg4UelBHICcIfz2RdgODfVh3Vw-mCZFGFb0g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65854" y="5010149"/>
            <a:ext cx="2466975" cy="1847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310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1916832"/>
            <a:ext cx="7992888" cy="369332"/>
          </a:xfrm>
          <a:prstGeom prst="rect">
            <a:avLst/>
          </a:prstGeom>
        </p:spPr>
        <p:txBody>
          <a:bodyPr wrap="square">
            <a:spAutoFit/>
          </a:bodyPr>
          <a:lstStyle/>
          <a:p>
            <a:pPr marL="285750" indent="-285750">
              <a:buFont typeface="Arial"/>
              <a:buChar char="•"/>
            </a:pPr>
            <a:r>
              <a:rPr lang="es-MX" dirty="0"/>
              <a:t>http://en.wikipedia.org/wiki/2009_L'Aquila_earthquake</a:t>
            </a:r>
          </a:p>
        </p:txBody>
      </p:sp>
      <p:sp>
        <p:nvSpPr>
          <p:cNvPr id="3" name="Rectangle 2"/>
          <p:cNvSpPr/>
          <p:nvPr/>
        </p:nvSpPr>
        <p:spPr>
          <a:xfrm>
            <a:off x="755576" y="4869160"/>
            <a:ext cx="7776864" cy="646331"/>
          </a:xfrm>
          <a:prstGeom prst="rect">
            <a:avLst/>
          </a:prstGeom>
        </p:spPr>
        <p:txBody>
          <a:bodyPr wrap="square">
            <a:spAutoFit/>
          </a:bodyPr>
          <a:lstStyle/>
          <a:p>
            <a:pPr marL="285750" indent="-285750">
              <a:buFont typeface="Arial"/>
              <a:buChar char="•"/>
            </a:pPr>
            <a:r>
              <a:rPr lang="es-MX" dirty="0" smtClean="0"/>
              <a:t>http://emergency-planning.blogspot.mx/2009/04/earthquake-at-laquila-central-italy.html</a:t>
            </a:r>
            <a:endParaRPr lang="es-MX" dirty="0"/>
          </a:p>
        </p:txBody>
      </p:sp>
      <p:sp>
        <p:nvSpPr>
          <p:cNvPr id="5" name="Rectangle 4"/>
          <p:cNvSpPr/>
          <p:nvPr/>
        </p:nvSpPr>
        <p:spPr>
          <a:xfrm>
            <a:off x="827584" y="548680"/>
            <a:ext cx="4006225" cy="369332"/>
          </a:xfrm>
          <a:prstGeom prst="rect">
            <a:avLst/>
          </a:prstGeom>
        </p:spPr>
        <p:txBody>
          <a:bodyPr wrap="none">
            <a:spAutoFit/>
          </a:bodyPr>
          <a:lstStyle/>
          <a:p>
            <a:pPr marL="285750" indent="-285750">
              <a:buFont typeface="Arial"/>
              <a:buChar char="•"/>
            </a:pPr>
            <a:r>
              <a:rPr lang="es-MX" dirty="0"/>
              <a:t>http://www.oxfam.org/en/haitiquake</a:t>
            </a:r>
          </a:p>
        </p:txBody>
      </p:sp>
      <p:sp>
        <p:nvSpPr>
          <p:cNvPr id="7" name="Rectángulo 6"/>
          <p:cNvSpPr/>
          <p:nvPr/>
        </p:nvSpPr>
        <p:spPr>
          <a:xfrm>
            <a:off x="755576" y="4077072"/>
            <a:ext cx="7920880" cy="646331"/>
          </a:xfrm>
          <a:prstGeom prst="rect">
            <a:avLst/>
          </a:prstGeom>
        </p:spPr>
        <p:txBody>
          <a:bodyPr wrap="square">
            <a:spAutoFit/>
          </a:bodyPr>
          <a:lstStyle/>
          <a:p>
            <a:pPr marL="285750" indent="-285750">
              <a:buFont typeface="Arial"/>
              <a:buChar char="•"/>
            </a:pPr>
            <a:r>
              <a:rPr lang="en-US" dirty="0"/>
              <a:t>http://</a:t>
            </a:r>
            <a:r>
              <a:rPr lang="en-US" dirty="0" err="1"/>
              <a:t>thesheaf.com</a:t>
            </a:r>
            <a:r>
              <a:rPr lang="en-US" dirty="0"/>
              <a:t>/2011/02/04/</a:t>
            </a:r>
            <a:r>
              <a:rPr lang="en-US" dirty="0" err="1"/>
              <a:t>haiti</a:t>
            </a:r>
            <a:r>
              <a:rPr lang="en-US" dirty="0"/>
              <a:t>-a-disaster-area-long-before-the-earthquake/</a:t>
            </a:r>
            <a:endParaRPr lang="es-ES" dirty="0"/>
          </a:p>
        </p:txBody>
      </p:sp>
      <p:sp>
        <p:nvSpPr>
          <p:cNvPr id="8" name="Rectángulo 7"/>
          <p:cNvSpPr/>
          <p:nvPr/>
        </p:nvSpPr>
        <p:spPr>
          <a:xfrm>
            <a:off x="755576" y="2636912"/>
            <a:ext cx="4647426" cy="369332"/>
          </a:xfrm>
          <a:prstGeom prst="rect">
            <a:avLst/>
          </a:prstGeom>
        </p:spPr>
        <p:txBody>
          <a:bodyPr wrap="none">
            <a:spAutoFit/>
          </a:bodyPr>
          <a:lstStyle/>
          <a:p>
            <a:pPr marL="285750" indent="-285750">
              <a:buFont typeface="Arial"/>
              <a:buChar char="•"/>
            </a:pPr>
            <a:r>
              <a:rPr lang="pl-PL" dirty="0"/>
              <a:t>http://</a:t>
            </a:r>
            <a:r>
              <a:rPr lang="pl-PL" dirty="0" err="1"/>
              <a:t>en.wikipedia.org</a:t>
            </a:r>
            <a:r>
              <a:rPr lang="pl-PL" dirty="0"/>
              <a:t>/</a:t>
            </a:r>
            <a:r>
              <a:rPr lang="pl-PL" dirty="0" err="1"/>
              <a:t>wiki</a:t>
            </a:r>
            <a:r>
              <a:rPr lang="pl-PL" dirty="0"/>
              <a:t>/</a:t>
            </a:r>
            <a:r>
              <a:rPr lang="pl-PL" dirty="0" err="1"/>
              <a:t>Horn_of_Africa</a:t>
            </a:r>
            <a:endParaRPr lang="es-ES" dirty="0"/>
          </a:p>
        </p:txBody>
      </p:sp>
      <p:sp>
        <p:nvSpPr>
          <p:cNvPr id="10" name="Rectángulo 9"/>
          <p:cNvSpPr/>
          <p:nvPr/>
        </p:nvSpPr>
        <p:spPr>
          <a:xfrm>
            <a:off x="683568" y="3356992"/>
            <a:ext cx="8208912" cy="369332"/>
          </a:xfrm>
          <a:prstGeom prst="rect">
            <a:avLst/>
          </a:prstGeom>
        </p:spPr>
        <p:txBody>
          <a:bodyPr wrap="square">
            <a:spAutoFit/>
          </a:bodyPr>
          <a:lstStyle/>
          <a:p>
            <a:pPr marL="285750" indent="-285750">
              <a:buFont typeface="Arial"/>
              <a:buChar char="•"/>
            </a:pPr>
            <a:r>
              <a:rPr lang="en-US" dirty="0"/>
              <a:t>http://</a:t>
            </a:r>
            <a:r>
              <a:rPr lang="en-US" dirty="0" err="1"/>
              <a:t>www.time.com</a:t>
            </a:r>
            <a:r>
              <a:rPr lang="en-US" dirty="0"/>
              <a:t>/time/world/article/0,8599,1915544,00.html</a:t>
            </a:r>
            <a:endParaRPr lang="es-ES" dirty="0"/>
          </a:p>
        </p:txBody>
      </p:sp>
      <p:sp>
        <p:nvSpPr>
          <p:cNvPr id="11" name="Rectángulo 10"/>
          <p:cNvSpPr/>
          <p:nvPr/>
        </p:nvSpPr>
        <p:spPr>
          <a:xfrm>
            <a:off x="683568" y="5733256"/>
            <a:ext cx="4429418" cy="369332"/>
          </a:xfrm>
          <a:prstGeom prst="rect">
            <a:avLst/>
          </a:prstGeom>
        </p:spPr>
        <p:txBody>
          <a:bodyPr wrap="none">
            <a:spAutoFit/>
          </a:bodyPr>
          <a:lstStyle/>
          <a:p>
            <a:pPr marL="285750" indent="-285750">
              <a:buFont typeface="Arial"/>
              <a:buChar char="•"/>
            </a:pPr>
            <a:r>
              <a:rPr lang="pl-PL" dirty="0"/>
              <a:t>http://</a:t>
            </a:r>
            <a:r>
              <a:rPr lang="pl-PL" dirty="0" err="1"/>
              <a:t>www.bbc.co.uk</a:t>
            </a:r>
            <a:r>
              <a:rPr lang="pl-PL" dirty="0"/>
              <a:t>/news/uk-14007181</a:t>
            </a:r>
            <a:endParaRPr lang="es-ES" dirty="0"/>
          </a:p>
        </p:txBody>
      </p:sp>
      <p:sp>
        <p:nvSpPr>
          <p:cNvPr id="12" name="Rectángulo 11"/>
          <p:cNvSpPr/>
          <p:nvPr/>
        </p:nvSpPr>
        <p:spPr>
          <a:xfrm>
            <a:off x="611560" y="1052736"/>
            <a:ext cx="8532440" cy="369332"/>
          </a:xfrm>
          <a:prstGeom prst="rect">
            <a:avLst/>
          </a:prstGeom>
        </p:spPr>
        <p:txBody>
          <a:bodyPr wrap="square">
            <a:spAutoFit/>
          </a:bodyPr>
          <a:lstStyle/>
          <a:p>
            <a:pPr marL="285750" indent="-285750">
              <a:buFont typeface="Arial"/>
              <a:buChar char="•"/>
            </a:pPr>
            <a:r>
              <a:rPr lang="en-US" dirty="0"/>
              <a:t>http://digitaljournal.com/article/311033#</a:t>
            </a:r>
            <a:r>
              <a:rPr lang="en-US" dirty="0" smtClean="0"/>
              <a:t>ixzz2J89grbg</a:t>
            </a:r>
            <a:endParaRPr lang="en-US" dirty="0"/>
          </a:p>
        </p:txBody>
      </p:sp>
      <p:sp>
        <p:nvSpPr>
          <p:cNvPr id="18" name="CuadroTexto 17"/>
          <p:cNvSpPr txBox="1"/>
          <p:nvPr/>
        </p:nvSpPr>
        <p:spPr>
          <a:xfrm>
            <a:off x="683568" y="188640"/>
            <a:ext cx="4680520" cy="369332"/>
          </a:xfrm>
          <a:prstGeom prst="rect">
            <a:avLst/>
          </a:prstGeom>
          <a:noFill/>
        </p:spPr>
        <p:txBody>
          <a:bodyPr wrap="square" rtlCol="0">
            <a:spAutoFit/>
          </a:bodyPr>
          <a:lstStyle/>
          <a:p>
            <a:r>
              <a:rPr lang="en-US" b="1" dirty="0" smtClean="0"/>
              <a:t>References</a:t>
            </a:r>
            <a:endParaRPr lang="en-US" b="1" dirty="0"/>
          </a:p>
        </p:txBody>
      </p:sp>
    </p:spTree>
    <p:extLst>
      <p:ext uri="{BB962C8B-B14F-4D97-AF65-F5344CB8AC3E}">
        <p14:creationId xmlns:p14="http://schemas.microsoft.com/office/powerpoint/2010/main" val="1373498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79512" y="260648"/>
            <a:ext cx="8424936" cy="1200329"/>
          </a:xfrm>
          <a:prstGeom prst="rect">
            <a:avLst/>
          </a:prstGeom>
        </p:spPr>
        <p:txBody>
          <a:bodyPr wrap="square">
            <a:spAutoFit/>
          </a:bodyPr>
          <a:lstStyle/>
          <a:p>
            <a:pPr marL="285750" indent="-285750">
              <a:buFont typeface="Arial"/>
              <a:buChar char="•"/>
            </a:pPr>
            <a:r>
              <a:rPr lang="en-US" dirty="0"/>
              <a:t>http://www.guardian.co.uk/environment/2011/jun/28/africa-drought-kenya-somalia-</a:t>
            </a:r>
            <a:r>
              <a:rPr lang="en-US" dirty="0" smtClean="0"/>
              <a:t>famine</a:t>
            </a:r>
          </a:p>
          <a:p>
            <a:pPr marL="285750" indent="-285750">
              <a:buFont typeface="Arial"/>
              <a:buChar char="•"/>
            </a:pPr>
            <a:endParaRPr lang="en-US" dirty="0" smtClean="0"/>
          </a:p>
          <a:p>
            <a:pPr marL="285750" indent="-285750">
              <a:buFont typeface="Arial"/>
              <a:buChar char="•"/>
            </a:pPr>
            <a:endParaRPr lang="en-US" dirty="0"/>
          </a:p>
        </p:txBody>
      </p:sp>
      <p:sp>
        <p:nvSpPr>
          <p:cNvPr id="3" name="Rectangle 5"/>
          <p:cNvSpPr/>
          <p:nvPr/>
        </p:nvSpPr>
        <p:spPr>
          <a:xfrm>
            <a:off x="251520" y="1196752"/>
            <a:ext cx="8208912" cy="369332"/>
          </a:xfrm>
          <a:prstGeom prst="rect">
            <a:avLst/>
          </a:prstGeom>
        </p:spPr>
        <p:txBody>
          <a:bodyPr wrap="square">
            <a:spAutoFit/>
          </a:bodyPr>
          <a:lstStyle/>
          <a:p>
            <a:pPr marL="285750" indent="-285750">
              <a:buFont typeface="Arial"/>
              <a:buChar char="•"/>
            </a:pPr>
            <a:r>
              <a:rPr lang="es-MX" dirty="0"/>
              <a:t>http://en.wikipedia.org/wiki/2010_Haiti_earthquake#</a:t>
            </a:r>
            <a:r>
              <a:rPr lang="es-MX" dirty="0" smtClean="0"/>
              <a:t>Background</a:t>
            </a:r>
          </a:p>
        </p:txBody>
      </p:sp>
      <p:sp>
        <p:nvSpPr>
          <p:cNvPr id="4" name="Rectangle 3"/>
          <p:cNvSpPr/>
          <p:nvPr/>
        </p:nvSpPr>
        <p:spPr>
          <a:xfrm>
            <a:off x="467544" y="2060848"/>
            <a:ext cx="8424936" cy="369332"/>
          </a:xfrm>
          <a:prstGeom prst="rect">
            <a:avLst/>
          </a:prstGeom>
        </p:spPr>
        <p:txBody>
          <a:bodyPr wrap="square">
            <a:spAutoFit/>
          </a:bodyPr>
          <a:lstStyle/>
          <a:p>
            <a:pPr marL="285750" indent="-285750">
              <a:buFont typeface="Arial"/>
              <a:buChar char="•"/>
            </a:pPr>
            <a:r>
              <a:rPr lang="es-MX" dirty="0"/>
              <a:t>http://www.dec.org.uk/haiti-earthquake-facts-and-figures</a:t>
            </a:r>
          </a:p>
        </p:txBody>
      </p:sp>
      <p:sp>
        <p:nvSpPr>
          <p:cNvPr id="5" name="Rectángulo 4"/>
          <p:cNvSpPr/>
          <p:nvPr/>
        </p:nvSpPr>
        <p:spPr>
          <a:xfrm>
            <a:off x="467544" y="2780928"/>
            <a:ext cx="8892480" cy="646331"/>
          </a:xfrm>
          <a:prstGeom prst="rect">
            <a:avLst/>
          </a:prstGeom>
        </p:spPr>
        <p:txBody>
          <a:bodyPr wrap="square">
            <a:spAutoFit/>
          </a:bodyPr>
          <a:lstStyle/>
          <a:p>
            <a:pPr marL="285750" indent="-285750">
              <a:buFont typeface="Arial"/>
              <a:buChar char="•"/>
            </a:pPr>
            <a:r>
              <a:rPr lang="en-US" dirty="0" err="1"/>
              <a:t>ttp</a:t>
            </a:r>
            <a:r>
              <a:rPr lang="en-US" dirty="0"/>
              <a:t>://photography.a24media.com/</a:t>
            </a:r>
            <a:r>
              <a:rPr lang="en-US" dirty="0" err="1"/>
              <a:t>index.php</a:t>
            </a:r>
            <a:r>
              <a:rPr lang="en-US" dirty="0"/>
              <a:t>/</a:t>
            </a:r>
            <a:r>
              <a:rPr lang="en-US" dirty="0" err="1"/>
              <a:t>photogallery</a:t>
            </a:r>
            <a:r>
              <a:rPr lang="en-US" dirty="0"/>
              <a:t>/85-draught-in-kenya-affects-wildlife</a:t>
            </a:r>
          </a:p>
        </p:txBody>
      </p:sp>
      <p:sp>
        <p:nvSpPr>
          <p:cNvPr id="6" name="Rectángulo 5"/>
          <p:cNvSpPr/>
          <p:nvPr/>
        </p:nvSpPr>
        <p:spPr>
          <a:xfrm>
            <a:off x="467544" y="3645024"/>
            <a:ext cx="8208912" cy="646331"/>
          </a:xfrm>
          <a:prstGeom prst="rect">
            <a:avLst/>
          </a:prstGeom>
        </p:spPr>
        <p:txBody>
          <a:bodyPr wrap="square">
            <a:spAutoFit/>
          </a:bodyPr>
          <a:lstStyle/>
          <a:p>
            <a:pPr marL="285750" indent="-285750">
              <a:buFont typeface="Arial"/>
              <a:buChar char="•"/>
            </a:pPr>
            <a:r>
              <a:rPr lang="en-US" dirty="0" err="1"/>
              <a:t>water.nsw.gov.au</a:t>
            </a:r>
            <a:r>
              <a:rPr lang="en-US" dirty="0"/>
              <a:t>/Water-management/Law-and-policy/National-reforms/Murray-Darling-Basin-Plan/</a:t>
            </a:r>
            <a:r>
              <a:rPr lang="en-US" dirty="0" err="1"/>
              <a:t>murray</a:t>
            </a:r>
            <a:r>
              <a:rPr lang="en-US" dirty="0"/>
              <a:t>-darling-basin-plan</a:t>
            </a:r>
          </a:p>
        </p:txBody>
      </p:sp>
      <p:sp>
        <p:nvSpPr>
          <p:cNvPr id="7" name="Rectángulo 6"/>
          <p:cNvSpPr/>
          <p:nvPr/>
        </p:nvSpPr>
        <p:spPr>
          <a:xfrm>
            <a:off x="539552" y="4581128"/>
            <a:ext cx="7560840" cy="369332"/>
          </a:xfrm>
          <a:prstGeom prst="rect">
            <a:avLst/>
          </a:prstGeom>
        </p:spPr>
        <p:txBody>
          <a:bodyPr wrap="square">
            <a:spAutoFit/>
          </a:bodyPr>
          <a:lstStyle/>
          <a:p>
            <a:pPr marL="285750" indent="-285750">
              <a:buFont typeface="Arial"/>
              <a:buChar char="•"/>
            </a:pPr>
            <a:r>
              <a:rPr lang="en-US" dirty="0"/>
              <a:t>http://</a:t>
            </a:r>
            <a:r>
              <a:rPr lang="en-US" dirty="0" err="1"/>
              <a:t>earthobservatory.nasa.gov</a:t>
            </a:r>
            <a:r>
              <a:rPr lang="en-US" dirty="0"/>
              <a:t>/</a:t>
            </a:r>
            <a:r>
              <a:rPr lang="en-US" dirty="0" err="1"/>
              <a:t>NaturalHazards</a:t>
            </a:r>
            <a:r>
              <a:rPr lang="en-US" dirty="0"/>
              <a:t>/</a:t>
            </a:r>
            <a:r>
              <a:rPr lang="en-US" dirty="0" err="1"/>
              <a:t>view.php?id</a:t>
            </a:r>
            <a:r>
              <a:rPr lang="en-US" dirty="0"/>
              <a:t>=19764</a:t>
            </a:r>
            <a:endParaRPr lang="es-ES" dirty="0"/>
          </a:p>
        </p:txBody>
      </p:sp>
      <p:sp>
        <p:nvSpPr>
          <p:cNvPr id="8" name="Rectángulo 7"/>
          <p:cNvSpPr/>
          <p:nvPr/>
        </p:nvSpPr>
        <p:spPr>
          <a:xfrm>
            <a:off x="539552" y="5229200"/>
            <a:ext cx="8820472" cy="646331"/>
          </a:xfrm>
          <a:prstGeom prst="rect">
            <a:avLst/>
          </a:prstGeom>
        </p:spPr>
        <p:txBody>
          <a:bodyPr wrap="square">
            <a:spAutoFit/>
          </a:bodyPr>
          <a:lstStyle/>
          <a:p>
            <a:pPr marL="285750" indent="-285750">
              <a:buFont typeface="Arial"/>
              <a:buChar char="•"/>
            </a:pPr>
            <a:r>
              <a:rPr lang="en-US" dirty="0" smtClean="0"/>
              <a:t>http</a:t>
            </a:r>
            <a:r>
              <a:rPr lang="en-US" dirty="0"/>
              <a:t>://</a:t>
            </a:r>
            <a:r>
              <a:rPr lang="en-US" dirty="0" err="1"/>
              <a:t>www.africaportal.org</a:t>
            </a:r>
            <a:r>
              <a:rPr lang="en-US" dirty="0"/>
              <a:t>/articles/2012/07/11/improving-policy-responses-and-finding-sustainable-solutions-drought-kenya</a:t>
            </a:r>
          </a:p>
        </p:txBody>
      </p:sp>
    </p:spTree>
    <p:extLst>
      <p:ext uri="{BB962C8B-B14F-4D97-AF65-F5344CB8AC3E}">
        <p14:creationId xmlns:p14="http://schemas.microsoft.com/office/powerpoint/2010/main" val="6167099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67544" y="404664"/>
            <a:ext cx="8928992" cy="5632312"/>
          </a:xfrm>
          <a:prstGeom prst="rect">
            <a:avLst/>
          </a:prstGeom>
        </p:spPr>
        <p:txBody>
          <a:bodyPr wrap="square">
            <a:spAutoFit/>
          </a:bodyPr>
          <a:lstStyle/>
          <a:p>
            <a:r>
              <a:rPr lang="en-GB" dirty="0"/>
              <a:t>http://www.world-nuclear.org/info/chernobyl/inf07.</a:t>
            </a:r>
            <a:r>
              <a:rPr lang="en-GB" dirty="0" smtClean="0"/>
              <a:t>html</a:t>
            </a:r>
          </a:p>
          <a:p>
            <a:endParaRPr lang="en-GB" dirty="0"/>
          </a:p>
          <a:p>
            <a:r>
              <a:rPr lang="en-GB" dirty="0"/>
              <a:t>http://history1900s.about.com/od/horribledisasters/p/</a:t>
            </a:r>
            <a:r>
              <a:rPr lang="en-GB" dirty="0" smtClean="0"/>
              <a:t>Chernobyl.htm</a:t>
            </a:r>
          </a:p>
          <a:p>
            <a:endParaRPr lang="en-GB" dirty="0"/>
          </a:p>
          <a:p>
            <a:r>
              <a:rPr lang="en-GB" dirty="0"/>
              <a:t>http://library.thinkquest.org/26026/History/</a:t>
            </a:r>
            <a:r>
              <a:rPr lang="en-GB" dirty="0" smtClean="0"/>
              <a:t>the_chernobyl_nuclear_disaster.html</a:t>
            </a:r>
          </a:p>
          <a:p>
            <a:endParaRPr lang="en-GB" dirty="0" smtClean="0"/>
          </a:p>
          <a:p>
            <a:r>
              <a:rPr lang="en-GB" dirty="0"/>
              <a:t>http://www.ncdc.noaa.gov/special-reports/</a:t>
            </a:r>
            <a:r>
              <a:rPr lang="en-GB" dirty="0" smtClean="0"/>
              <a:t>katrina.html</a:t>
            </a:r>
            <a:endParaRPr lang="en-GB" dirty="0"/>
          </a:p>
          <a:p>
            <a:endParaRPr lang="en-GB" dirty="0"/>
          </a:p>
          <a:p>
            <a:r>
              <a:rPr lang="en-GB" dirty="0"/>
              <a:t>http://www.disasterdiplomacy.org/</a:t>
            </a:r>
            <a:r>
              <a:rPr lang="en-GB" dirty="0" smtClean="0"/>
              <a:t>katrina.html</a:t>
            </a:r>
          </a:p>
          <a:p>
            <a:endParaRPr lang="en-GB" dirty="0"/>
          </a:p>
          <a:p>
            <a:r>
              <a:rPr lang="en-GB" dirty="0"/>
              <a:t>http://www.msnbc.msn.com/id/9282598/ns/us_news-katrina_the_long_road_back/t/foreign-aid-us-katrina-relief/#.</a:t>
            </a:r>
            <a:r>
              <a:rPr lang="en-GB" dirty="0" smtClean="0"/>
              <a:t>UPRNAGHdW9s</a:t>
            </a:r>
          </a:p>
          <a:p>
            <a:endParaRPr lang="en-GB" dirty="0" smtClean="0"/>
          </a:p>
          <a:p>
            <a:r>
              <a:rPr lang="en-GB" dirty="0"/>
              <a:t>http://www.wunderground.com/hurricane/ni200801.</a:t>
            </a:r>
            <a:r>
              <a:rPr lang="en-GB" dirty="0" smtClean="0"/>
              <a:t>asp</a:t>
            </a:r>
          </a:p>
          <a:p>
            <a:endParaRPr lang="en-GB" dirty="0"/>
          </a:p>
          <a:p>
            <a:r>
              <a:rPr lang="en-GB" dirty="0"/>
              <a:t>http://weather.about.com/od/hurricanes/qt/</a:t>
            </a:r>
            <a:r>
              <a:rPr lang="en-GB" dirty="0" smtClean="0"/>
              <a:t>nargisfacts.htm</a:t>
            </a:r>
          </a:p>
          <a:p>
            <a:endParaRPr lang="en-GB" dirty="0"/>
          </a:p>
          <a:p>
            <a:r>
              <a:rPr lang="en-GB" dirty="0"/>
              <a:t>http://www.ncbi.nlm.nih.gov/pmc/articles/PMC2700587/</a:t>
            </a:r>
          </a:p>
          <a:p>
            <a:endParaRPr lang="en-GB" dirty="0"/>
          </a:p>
          <a:p>
            <a:endParaRPr lang="en-GB" dirty="0"/>
          </a:p>
        </p:txBody>
      </p:sp>
      <p:sp>
        <p:nvSpPr>
          <p:cNvPr id="3" name="CuadroTexto 2"/>
          <p:cNvSpPr txBox="1"/>
          <p:nvPr/>
        </p:nvSpPr>
        <p:spPr>
          <a:xfrm>
            <a:off x="8337791" y="1086250"/>
            <a:ext cx="184666" cy="646331"/>
          </a:xfrm>
          <a:prstGeom prst="rect">
            <a:avLst/>
          </a:prstGeom>
          <a:noFill/>
        </p:spPr>
        <p:txBody>
          <a:bodyPr wrap="none" rtlCol="0">
            <a:spAutoFit/>
          </a:bodyPr>
          <a:lstStyle/>
          <a:p>
            <a:endParaRPr lang="en-US" dirty="0" smtClean="0"/>
          </a:p>
          <a:p>
            <a:endParaRPr lang="en-US" dirty="0"/>
          </a:p>
        </p:txBody>
      </p:sp>
    </p:spTree>
    <p:extLst>
      <p:ext uri="{BB962C8B-B14F-4D97-AF65-F5344CB8AC3E}">
        <p14:creationId xmlns:p14="http://schemas.microsoft.com/office/powerpoint/2010/main" val="1523829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620688"/>
            <a:ext cx="8496944" cy="2031325"/>
          </a:xfrm>
          <a:prstGeom prst="rect">
            <a:avLst/>
          </a:prstGeom>
        </p:spPr>
        <p:txBody>
          <a:bodyPr wrap="square">
            <a:spAutoFit/>
          </a:bodyPr>
          <a:lstStyle/>
          <a:p>
            <a:r>
              <a:rPr lang="en-US" b="1" dirty="0"/>
              <a:t>Impacts</a:t>
            </a:r>
            <a:r>
              <a:rPr lang="en-US" dirty="0"/>
              <a:t>: </a:t>
            </a:r>
          </a:p>
          <a:p>
            <a:pPr marL="285750" indent="-285750">
              <a:buFont typeface="Arial" pitchFamily="34" charset="0"/>
              <a:buChar char="•"/>
            </a:pPr>
            <a:r>
              <a:rPr lang="en-US" dirty="0"/>
              <a:t>The </a:t>
            </a:r>
            <a:r>
              <a:rPr lang="en-US" dirty="0" err="1"/>
              <a:t>epicentral</a:t>
            </a:r>
            <a:r>
              <a:rPr lang="en-US" dirty="0"/>
              <a:t> region saw dozens of significant aftershocks following the main earthquake. The strongest, which hit on 7 April at 19:47 CEST local time, measured magnitude 5.3 ML and caused further damage</a:t>
            </a:r>
          </a:p>
          <a:p>
            <a:pPr marL="285750" indent="-285750">
              <a:buFont typeface="Arial" pitchFamily="34" charset="0"/>
              <a:buChar char="•"/>
            </a:pPr>
            <a:r>
              <a:rPr lang="en-US" dirty="0"/>
              <a:t>L'Aquila suffered the greatest damage</a:t>
            </a:r>
          </a:p>
          <a:p>
            <a:pPr marL="285750" indent="-285750">
              <a:buFont typeface="Arial" pitchFamily="34" charset="0"/>
              <a:buChar char="•"/>
            </a:pPr>
            <a:r>
              <a:rPr lang="en-US" dirty="0"/>
              <a:t>The earthquake caused damage to between 3,000 and 11,000 buildings</a:t>
            </a:r>
          </a:p>
          <a:p>
            <a:pPr marL="285750" indent="-285750">
              <a:buFont typeface="Arial" pitchFamily="34" charset="0"/>
              <a:buChar char="•"/>
            </a:pPr>
            <a:r>
              <a:rPr lang="en-US" dirty="0"/>
              <a:t>Several buildings also collapsed. 297 people died in the </a:t>
            </a:r>
            <a:r>
              <a:rPr lang="en-US" dirty="0" smtClean="0"/>
              <a:t>earthquake</a:t>
            </a:r>
            <a:endParaRPr lang="en-US" dirty="0"/>
          </a:p>
        </p:txBody>
      </p:sp>
      <p:pic>
        <p:nvPicPr>
          <p:cNvPr id="3" name="Imagen 2"/>
          <p:cNvPicPr>
            <a:picLocks noChangeAspect="1"/>
          </p:cNvPicPr>
          <p:nvPr/>
        </p:nvPicPr>
        <p:blipFill>
          <a:blip r:embed="rId2"/>
          <a:stretch>
            <a:fillRect/>
          </a:stretch>
        </p:blipFill>
        <p:spPr>
          <a:xfrm>
            <a:off x="611560" y="3212976"/>
            <a:ext cx="3960440" cy="2468302"/>
          </a:xfrm>
          <a:prstGeom prst="rect">
            <a:avLst/>
          </a:prstGeom>
        </p:spPr>
      </p:pic>
      <p:pic>
        <p:nvPicPr>
          <p:cNvPr id="4" name="Imagen 3"/>
          <p:cNvPicPr>
            <a:picLocks noChangeAspect="1"/>
          </p:cNvPicPr>
          <p:nvPr/>
        </p:nvPicPr>
        <p:blipFill>
          <a:blip r:embed="rId3"/>
          <a:stretch>
            <a:fillRect/>
          </a:stretch>
        </p:blipFill>
        <p:spPr>
          <a:xfrm>
            <a:off x="4812028" y="3284985"/>
            <a:ext cx="4008444" cy="2405066"/>
          </a:xfrm>
          <a:prstGeom prst="rect">
            <a:avLst/>
          </a:prstGeom>
        </p:spPr>
      </p:pic>
    </p:spTree>
    <p:extLst>
      <p:ext uri="{BB962C8B-B14F-4D97-AF65-F5344CB8AC3E}">
        <p14:creationId xmlns:p14="http://schemas.microsoft.com/office/powerpoint/2010/main" val="342970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9512" y="260648"/>
            <a:ext cx="8784976" cy="2862322"/>
          </a:xfrm>
          <a:prstGeom prst="rect">
            <a:avLst/>
          </a:prstGeom>
          <a:noFill/>
        </p:spPr>
        <p:txBody>
          <a:bodyPr wrap="square" rtlCol="0">
            <a:spAutoFit/>
          </a:bodyPr>
          <a:lstStyle/>
          <a:p>
            <a:r>
              <a:rPr lang="es-MX" b="1" dirty="0" err="1" smtClean="0"/>
              <a:t>Before</a:t>
            </a:r>
            <a:r>
              <a:rPr lang="es-MX" b="1" dirty="0" smtClean="0"/>
              <a:t> </a:t>
            </a:r>
            <a:r>
              <a:rPr lang="es-MX" b="1" dirty="0" err="1" smtClean="0"/>
              <a:t>the</a:t>
            </a:r>
            <a:r>
              <a:rPr lang="es-MX" b="1" dirty="0" smtClean="0"/>
              <a:t> </a:t>
            </a:r>
            <a:r>
              <a:rPr lang="es-MX" b="1" dirty="0" err="1" smtClean="0"/>
              <a:t>event</a:t>
            </a:r>
            <a:r>
              <a:rPr lang="es-MX" b="1" dirty="0" smtClean="0"/>
              <a:t>:</a:t>
            </a:r>
          </a:p>
          <a:p>
            <a:pPr marL="285750" indent="-285750">
              <a:buFont typeface="Arial" pitchFamily="34" charset="0"/>
              <a:buChar char="•"/>
            </a:pPr>
            <a:r>
              <a:rPr lang="en-US" dirty="0" smtClean="0"/>
              <a:t>Overnight </a:t>
            </a:r>
            <a:r>
              <a:rPr lang="en-US" dirty="0"/>
              <a:t>six Italian scientists and a government official were found guilty of manslaughter for underestimating the risks of a killer earthquake in the town of L’Aquila in 2009. All seven were members of the Major Risks Committee and were sentenced to six years in prison for failing to warn the population of the risks just days before </a:t>
            </a:r>
            <a:endParaRPr lang="en-US" dirty="0" smtClean="0"/>
          </a:p>
          <a:p>
            <a:endParaRPr lang="en-US" dirty="0" smtClean="0"/>
          </a:p>
          <a:p>
            <a:endParaRPr lang="es-MX" dirty="0" smtClean="0"/>
          </a:p>
          <a:p>
            <a:endParaRPr lang="es-MX" dirty="0" smtClean="0"/>
          </a:p>
          <a:p>
            <a:endParaRPr lang="es-MX" dirty="0" smtClean="0"/>
          </a:p>
          <a:p>
            <a:endParaRPr lang="es-MX" dirty="0"/>
          </a:p>
        </p:txBody>
      </p:sp>
      <p:pic>
        <p:nvPicPr>
          <p:cNvPr id="4" name="Imagen 3"/>
          <p:cNvPicPr>
            <a:picLocks noChangeAspect="1"/>
          </p:cNvPicPr>
          <p:nvPr/>
        </p:nvPicPr>
        <p:blipFill>
          <a:blip r:embed="rId2"/>
          <a:stretch>
            <a:fillRect/>
          </a:stretch>
        </p:blipFill>
        <p:spPr>
          <a:xfrm>
            <a:off x="611560" y="2636912"/>
            <a:ext cx="3888432" cy="2703111"/>
          </a:xfrm>
          <a:prstGeom prst="rect">
            <a:avLst/>
          </a:prstGeom>
        </p:spPr>
      </p:pic>
      <p:pic>
        <p:nvPicPr>
          <p:cNvPr id="5" name="Imagen 4"/>
          <p:cNvPicPr>
            <a:picLocks noChangeAspect="1"/>
          </p:cNvPicPr>
          <p:nvPr/>
        </p:nvPicPr>
        <p:blipFill>
          <a:blip r:embed="rId3"/>
          <a:stretch>
            <a:fillRect/>
          </a:stretch>
        </p:blipFill>
        <p:spPr>
          <a:xfrm>
            <a:off x="4716016" y="2708920"/>
            <a:ext cx="4319630" cy="2544440"/>
          </a:xfrm>
          <a:prstGeom prst="rect">
            <a:avLst/>
          </a:prstGeom>
        </p:spPr>
      </p:pic>
    </p:spTree>
    <p:extLst>
      <p:ext uri="{BB962C8B-B14F-4D97-AF65-F5344CB8AC3E}">
        <p14:creationId xmlns:p14="http://schemas.microsoft.com/office/powerpoint/2010/main" val="3166051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594553"/>
            <a:ext cx="8568952" cy="1754327"/>
          </a:xfrm>
          <a:prstGeom prst="rect">
            <a:avLst/>
          </a:prstGeom>
        </p:spPr>
        <p:txBody>
          <a:bodyPr wrap="square">
            <a:spAutoFit/>
          </a:bodyPr>
          <a:lstStyle/>
          <a:p>
            <a:r>
              <a:rPr lang="en-US" b="1" dirty="0"/>
              <a:t>During and after  the event:</a:t>
            </a:r>
          </a:p>
          <a:p>
            <a:pPr marL="285750" indent="-285750">
              <a:buFont typeface="Arial"/>
              <a:buChar char="•"/>
            </a:pPr>
            <a:r>
              <a:rPr lang="en-US" dirty="0"/>
              <a:t>A further 1.5 c m of vertical movement was recorded over 124 days after the earthquake</a:t>
            </a:r>
          </a:p>
          <a:p>
            <a:pPr marL="285750" indent="-285750">
              <a:buFont typeface="Arial"/>
              <a:buChar char="•"/>
            </a:pPr>
            <a:r>
              <a:rPr lang="en-US" dirty="0" smtClean="0"/>
              <a:t>Within </a:t>
            </a:r>
            <a:r>
              <a:rPr lang="en-US" dirty="0"/>
              <a:t>eight 4500 new dwellings had been designed, planned or build on eight sides , providing accommodation for 12,000 displaced people.</a:t>
            </a:r>
          </a:p>
          <a:p>
            <a:r>
              <a:rPr lang="en-US" dirty="0"/>
              <a:t> </a:t>
            </a:r>
          </a:p>
        </p:txBody>
      </p:sp>
      <p:pic>
        <p:nvPicPr>
          <p:cNvPr id="5" name="Imagen 4"/>
          <p:cNvPicPr>
            <a:picLocks noChangeAspect="1"/>
          </p:cNvPicPr>
          <p:nvPr/>
        </p:nvPicPr>
        <p:blipFill>
          <a:blip r:embed="rId2"/>
          <a:stretch>
            <a:fillRect/>
          </a:stretch>
        </p:blipFill>
        <p:spPr>
          <a:xfrm>
            <a:off x="1619672" y="2564904"/>
            <a:ext cx="5400600" cy="3101696"/>
          </a:xfrm>
          <a:prstGeom prst="rect">
            <a:avLst/>
          </a:prstGeom>
        </p:spPr>
      </p:pic>
    </p:spTree>
    <p:extLst>
      <p:ext uri="{BB962C8B-B14F-4D97-AF65-F5344CB8AC3E}">
        <p14:creationId xmlns:p14="http://schemas.microsoft.com/office/powerpoint/2010/main" val="2383747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99792" y="116632"/>
            <a:ext cx="3888432" cy="461665"/>
          </a:xfrm>
          <a:prstGeom prst="rect">
            <a:avLst/>
          </a:prstGeom>
          <a:noFill/>
        </p:spPr>
        <p:txBody>
          <a:bodyPr wrap="square" rtlCol="0">
            <a:spAutoFit/>
          </a:bodyPr>
          <a:lstStyle/>
          <a:p>
            <a:r>
              <a:rPr lang="es-MX" sz="2400" b="1" dirty="0" err="1" smtClean="0"/>
              <a:t>Haiti</a:t>
            </a:r>
            <a:r>
              <a:rPr lang="es-MX" sz="2400" b="1" dirty="0" smtClean="0"/>
              <a:t> </a:t>
            </a:r>
            <a:r>
              <a:rPr lang="es-MX" sz="2400" b="1" dirty="0" err="1" smtClean="0"/>
              <a:t>earthquake</a:t>
            </a:r>
            <a:r>
              <a:rPr lang="es-MX" sz="2400" b="1" dirty="0" smtClean="0"/>
              <a:t> 2010</a:t>
            </a:r>
            <a:endParaRPr lang="es-MX" sz="2400" b="1" dirty="0"/>
          </a:p>
        </p:txBody>
      </p:sp>
      <p:sp>
        <p:nvSpPr>
          <p:cNvPr id="3" name="Rectangle 2"/>
          <p:cNvSpPr/>
          <p:nvPr/>
        </p:nvSpPr>
        <p:spPr>
          <a:xfrm>
            <a:off x="107504" y="578297"/>
            <a:ext cx="9036496" cy="3693319"/>
          </a:xfrm>
          <a:prstGeom prst="rect">
            <a:avLst/>
          </a:prstGeom>
        </p:spPr>
        <p:txBody>
          <a:bodyPr wrap="square">
            <a:spAutoFit/>
          </a:bodyPr>
          <a:lstStyle/>
          <a:p>
            <a:r>
              <a:rPr lang="en-US" dirty="0"/>
              <a:t>On 12 Jan 2010, Haiti was hit by the most powerful earthquake to strike the country in 200 years. </a:t>
            </a:r>
            <a:endParaRPr lang="en-US" dirty="0" smtClean="0"/>
          </a:p>
          <a:p>
            <a:r>
              <a:rPr lang="en-US" dirty="0" smtClean="0"/>
              <a:t>The </a:t>
            </a:r>
            <a:r>
              <a:rPr lang="en-US" dirty="0"/>
              <a:t>earthquake occurred at 16:53 local </a:t>
            </a:r>
            <a:r>
              <a:rPr lang="en-US" dirty="0" smtClean="0"/>
              <a:t>time with a magnitude of 7.0.</a:t>
            </a:r>
          </a:p>
          <a:p>
            <a:r>
              <a:rPr lang="en-US" dirty="0" smtClean="0"/>
              <a:t>The </a:t>
            </a:r>
            <a:r>
              <a:rPr lang="en-US" dirty="0"/>
              <a:t>initial quake was later followed by twelve aftershocks greater than magnitude 5.0. Structures of all kinds were damaged or collapsed, from shantytown homes to national </a:t>
            </a:r>
            <a:r>
              <a:rPr lang="en-US" dirty="0" smtClean="0"/>
              <a:t>landmarks</a:t>
            </a:r>
          </a:p>
          <a:p>
            <a:r>
              <a:rPr lang="en-US" dirty="0" smtClean="0"/>
              <a:t>•</a:t>
            </a:r>
            <a:r>
              <a:rPr lang="en-US" dirty="0"/>
              <a:t>86% of people in Port au Prince were living in slum conditions - mostly tightly-packed, poorly-built, concrete buildings..</a:t>
            </a:r>
          </a:p>
          <a:p>
            <a:r>
              <a:rPr lang="en-US" dirty="0"/>
              <a:t> •80% of education in Haiti was provided in often poor-quality private schools, the state system generally provided better education but provided far too few places.</a:t>
            </a:r>
          </a:p>
          <a:p>
            <a:r>
              <a:rPr lang="en-US" dirty="0"/>
              <a:t> •Half of people in Port-au-Prince had no access to latrines and only one-third has access to tap water</a:t>
            </a:r>
          </a:p>
          <a:p>
            <a:endParaRPr lang="en-US" dirty="0" smtClean="0"/>
          </a:p>
        </p:txBody>
      </p:sp>
      <p:pic>
        <p:nvPicPr>
          <p:cNvPr id="4" name="Imagen 3"/>
          <p:cNvPicPr>
            <a:picLocks noChangeAspect="1"/>
          </p:cNvPicPr>
          <p:nvPr/>
        </p:nvPicPr>
        <p:blipFill>
          <a:blip r:embed="rId2"/>
          <a:stretch>
            <a:fillRect/>
          </a:stretch>
        </p:blipFill>
        <p:spPr>
          <a:xfrm>
            <a:off x="2483768" y="4077072"/>
            <a:ext cx="3797300" cy="2133600"/>
          </a:xfrm>
          <a:prstGeom prst="rect">
            <a:avLst/>
          </a:prstGeom>
        </p:spPr>
      </p:pic>
    </p:spTree>
    <p:extLst>
      <p:ext uri="{BB962C8B-B14F-4D97-AF65-F5344CB8AC3E}">
        <p14:creationId xmlns:p14="http://schemas.microsoft.com/office/powerpoint/2010/main" val="1739295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332656"/>
            <a:ext cx="8208912" cy="2862322"/>
          </a:xfrm>
          <a:prstGeom prst="rect">
            <a:avLst/>
          </a:prstGeom>
        </p:spPr>
        <p:txBody>
          <a:bodyPr wrap="square">
            <a:spAutoFit/>
          </a:bodyPr>
          <a:lstStyle/>
          <a:p>
            <a:r>
              <a:rPr lang="en-US" b="1" dirty="0"/>
              <a:t>Processes:</a:t>
            </a:r>
          </a:p>
          <a:p>
            <a:pPr marL="285750" indent="-285750">
              <a:buFont typeface="Arial"/>
              <a:buChar char="•"/>
            </a:pPr>
            <a:r>
              <a:rPr lang="en-US" dirty="0"/>
              <a:t>The island of Hispaniola, shared by Haiti and the Dominican Republic, is seismically active and has a history of destructive earthquakes</a:t>
            </a:r>
          </a:p>
          <a:p>
            <a:pPr marL="285750" indent="-285750">
              <a:buFont typeface="Arial"/>
              <a:buChar char="•"/>
            </a:pPr>
            <a:r>
              <a:rPr lang="en-US" dirty="0"/>
              <a:t>The quake occurred in the vicinity of the northern boundary where the Caribbean tectonic plate shifts eastwards by about 20 mm per year in relation to the North American plate</a:t>
            </a:r>
          </a:p>
          <a:p>
            <a:pPr marL="285750" indent="-285750">
              <a:buFont typeface="Arial"/>
              <a:buChar char="•"/>
            </a:pPr>
            <a:r>
              <a:rPr lang="en-US" dirty="0"/>
              <a:t>Focal mechanism suggested that the January 2010 quake was caused by a rupture of the </a:t>
            </a:r>
            <a:r>
              <a:rPr lang="en-US" dirty="0" err="1"/>
              <a:t>Enriquillo</a:t>
            </a:r>
            <a:r>
              <a:rPr lang="en-US" dirty="0"/>
              <a:t>-Plantain Garden fault, which had been locked for 250 years, gathering stress.</a:t>
            </a:r>
          </a:p>
          <a:p>
            <a:endParaRPr lang="en-US" dirty="0"/>
          </a:p>
        </p:txBody>
      </p:sp>
      <p:pic>
        <p:nvPicPr>
          <p:cNvPr id="3" name="Imagen 2"/>
          <p:cNvPicPr>
            <a:picLocks noChangeAspect="1"/>
          </p:cNvPicPr>
          <p:nvPr/>
        </p:nvPicPr>
        <p:blipFill>
          <a:blip r:embed="rId2"/>
          <a:stretch>
            <a:fillRect/>
          </a:stretch>
        </p:blipFill>
        <p:spPr>
          <a:xfrm>
            <a:off x="2699792" y="3429000"/>
            <a:ext cx="3340100" cy="2438400"/>
          </a:xfrm>
          <a:prstGeom prst="rect">
            <a:avLst/>
          </a:prstGeom>
        </p:spPr>
      </p:pic>
    </p:spTree>
    <p:extLst>
      <p:ext uri="{BB962C8B-B14F-4D97-AF65-F5344CB8AC3E}">
        <p14:creationId xmlns:p14="http://schemas.microsoft.com/office/powerpoint/2010/main" val="2672038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332656"/>
            <a:ext cx="8496944" cy="2585323"/>
          </a:xfrm>
          <a:prstGeom prst="rect">
            <a:avLst/>
          </a:prstGeom>
        </p:spPr>
        <p:txBody>
          <a:bodyPr wrap="square">
            <a:spAutoFit/>
          </a:bodyPr>
          <a:lstStyle/>
          <a:p>
            <a:r>
              <a:rPr lang="en-US" b="1" dirty="0"/>
              <a:t>Impacts: </a:t>
            </a:r>
          </a:p>
          <a:p>
            <a:r>
              <a:rPr lang="en-US" dirty="0"/>
              <a:t>More than 220,000 people were killed; 300,000 injured and more than one million made homeless</a:t>
            </a:r>
            <a:r>
              <a:rPr lang="en-US" dirty="0" smtClean="0"/>
              <a:t>.</a:t>
            </a:r>
            <a:endParaRPr lang="en-US" dirty="0"/>
          </a:p>
          <a:p>
            <a:r>
              <a:rPr lang="en-US" dirty="0"/>
              <a:t> •Over 188,383 houses were badly damaged and 105,000 were destroyed by the </a:t>
            </a:r>
            <a:r>
              <a:rPr lang="en-US" dirty="0" smtClean="0"/>
              <a:t>earthquake.</a:t>
            </a:r>
            <a:endParaRPr lang="en-US" dirty="0"/>
          </a:p>
          <a:p>
            <a:r>
              <a:rPr lang="en-US" dirty="0"/>
              <a:t> •After the quake there were 19 million cubic </a:t>
            </a:r>
            <a:r>
              <a:rPr lang="en-US" dirty="0" err="1"/>
              <a:t>metres</a:t>
            </a:r>
            <a:r>
              <a:rPr lang="en-US" dirty="0"/>
              <a:t> of rubble and debris in Port au Prince </a:t>
            </a:r>
          </a:p>
          <a:p>
            <a:r>
              <a:rPr lang="en-US" dirty="0" smtClean="0"/>
              <a:t>•</a:t>
            </a:r>
            <a:r>
              <a:rPr lang="en-US" dirty="0"/>
              <a:t>4,000 schools were damaged or destroyed.</a:t>
            </a:r>
          </a:p>
          <a:p>
            <a:r>
              <a:rPr lang="en-US" dirty="0"/>
              <a:t> </a:t>
            </a:r>
            <a:endParaRPr lang="en-US" dirty="0" smtClean="0"/>
          </a:p>
        </p:txBody>
      </p:sp>
      <p:pic>
        <p:nvPicPr>
          <p:cNvPr id="3" name="Imagen 2"/>
          <p:cNvPicPr>
            <a:picLocks noChangeAspect="1"/>
          </p:cNvPicPr>
          <p:nvPr/>
        </p:nvPicPr>
        <p:blipFill>
          <a:blip r:embed="rId2"/>
          <a:stretch>
            <a:fillRect/>
          </a:stretch>
        </p:blipFill>
        <p:spPr>
          <a:xfrm>
            <a:off x="1835696" y="3068960"/>
            <a:ext cx="4968552" cy="3294366"/>
          </a:xfrm>
          <a:prstGeom prst="rect">
            <a:avLst/>
          </a:prstGeom>
        </p:spPr>
      </p:pic>
    </p:spTree>
    <p:extLst>
      <p:ext uri="{BB962C8B-B14F-4D97-AF65-F5344CB8AC3E}">
        <p14:creationId xmlns:p14="http://schemas.microsoft.com/office/powerpoint/2010/main" val="14061593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263</TotalTime>
  <Words>1964</Words>
  <Application>Microsoft Office PowerPoint</Application>
  <PresentationFormat>On-screen Show (4:3)</PresentationFormat>
  <Paragraphs>174</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Tropical cyclone Nargis </vt:lpstr>
      <vt:lpstr>PowerPoint Presentation</vt:lpstr>
      <vt:lpstr>PowerPoint Presentation</vt:lpstr>
      <vt:lpstr>Hurricane Katrina </vt:lpstr>
      <vt:lpstr>PowerPoint Presentation</vt:lpstr>
      <vt:lpstr>PowerPoint Presentation</vt:lpstr>
      <vt:lpstr>Chernoby Nuclear Explosion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Trine Rasmussen Méndez</dc:creator>
  <cp:lastModifiedBy>Trine Rasmussen Méndez</cp:lastModifiedBy>
  <cp:revision>21</cp:revision>
  <dcterms:created xsi:type="dcterms:W3CDTF">2013-01-11T15:34:07Z</dcterms:created>
  <dcterms:modified xsi:type="dcterms:W3CDTF">2013-02-25T18:26:05Z</dcterms:modified>
</cp:coreProperties>
</file>