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91CA"/>
    <a:srgbClr val="9966FF"/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E9548-6BB4-4778-A1F9-91124DF7D2F5}" type="datetimeFigureOut">
              <a:rPr lang="es-MX" smtClean="0"/>
              <a:pPr/>
              <a:t>09/10/2010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71BCF9-F04C-4D3B-A9B4-B5EFC284936D}" type="slidenum">
              <a:rPr lang="es-MX" smtClean="0"/>
              <a:pPr/>
              <a:t>‹#›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1BCF9-F04C-4D3B-A9B4-B5EFC284936D}" type="slidenum">
              <a:rPr lang="es-MX" smtClean="0"/>
              <a:pPr/>
              <a:t>1</a:t>
            </a:fld>
            <a:endParaRPr 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1BCF9-F04C-4D3B-A9B4-B5EFC284936D}" type="slidenum">
              <a:rPr lang="es-MX" smtClean="0"/>
              <a:pPr/>
              <a:t>10</a:t>
            </a:fld>
            <a:endParaRPr 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1BCF9-F04C-4D3B-A9B4-B5EFC284936D}" type="slidenum">
              <a:rPr lang="es-MX" smtClean="0"/>
              <a:pPr/>
              <a:t>11</a:t>
            </a:fld>
            <a:endParaRPr lang="es-MX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1BCF9-F04C-4D3B-A9B4-B5EFC284936D}" type="slidenum">
              <a:rPr lang="es-MX" smtClean="0"/>
              <a:pPr/>
              <a:t>12</a:t>
            </a:fld>
            <a:endParaRPr 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1BCF9-F04C-4D3B-A9B4-B5EFC284936D}" type="slidenum">
              <a:rPr lang="es-MX" smtClean="0"/>
              <a:pPr/>
              <a:t>13</a:t>
            </a:fld>
            <a:endParaRPr lang="es-MX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1BCF9-F04C-4D3B-A9B4-B5EFC284936D}" type="slidenum">
              <a:rPr lang="es-MX" smtClean="0"/>
              <a:pPr/>
              <a:t>14</a:t>
            </a:fld>
            <a:endParaRPr lang="es-MX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1BCF9-F04C-4D3B-A9B4-B5EFC284936D}" type="slidenum">
              <a:rPr lang="es-MX" smtClean="0"/>
              <a:pPr/>
              <a:t>15</a:t>
            </a:fld>
            <a:endParaRPr lang="es-MX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1BCF9-F04C-4D3B-A9B4-B5EFC284936D}" type="slidenum">
              <a:rPr lang="es-MX" smtClean="0"/>
              <a:pPr/>
              <a:t>16</a:t>
            </a:fld>
            <a:endParaRPr lang="es-MX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1BCF9-F04C-4D3B-A9B4-B5EFC284936D}" type="slidenum">
              <a:rPr lang="es-MX" smtClean="0"/>
              <a:pPr/>
              <a:t>17</a:t>
            </a:fld>
            <a:endParaRPr lang="es-MX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1BCF9-F04C-4D3B-A9B4-B5EFC284936D}" type="slidenum">
              <a:rPr lang="es-MX" smtClean="0"/>
              <a:pPr/>
              <a:t>18</a:t>
            </a:fld>
            <a:endParaRPr lang="es-MX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1BCF9-F04C-4D3B-A9B4-B5EFC284936D}" type="slidenum">
              <a:rPr lang="es-MX" smtClean="0"/>
              <a:pPr/>
              <a:t>19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1BCF9-F04C-4D3B-A9B4-B5EFC284936D}" type="slidenum">
              <a:rPr lang="es-MX" smtClean="0"/>
              <a:pPr/>
              <a:t>2</a:t>
            </a:fld>
            <a:endParaRPr lang="es-MX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1BCF9-F04C-4D3B-A9B4-B5EFC284936D}" type="slidenum">
              <a:rPr lang="es-MX" smtClean="0"/>
              <a:pPr/>
              <a:t>20</a:t>
            </a:fld>
            <a:endParaRPr lang="es-MX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1BCF9-F04C-4D3B-A9B4-B5EFC284936D}" type="slidenum">
              <a:rPr lang="es-MX" smtClean="0"/>
              <a:pPr/>
              <a:t>21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1BCF9-F04C-4D3B-A9B4-B5EFC284936D}" type="slidenum">
              <a:rPr lang="es-MX" smtClean="0"/>
              <a:pPr/>
              <a:t>3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1BCF9-F04C-4D3B-A9B4-B5EFC284936D}" type="slidenum">
              <a:rPr lang="es-MX" smtClean="0"/>
              <a:pPr/>
              <a:t>4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1BCF9-F04C-4D3B-A9B4-B5EFC284936D}" type="slidenum">
              <a:rPr lang="es-MX" smtClean="0"/>
              <a:pPr/>
              <a:t>5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1BCF9-F04C-4D3B-A9B4-B5EFC284936D}" type="slidenum">
              <a:rPr lang="es-MX" smtClean="0"/>
              <a:pPr/>
              <a:t>6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1BCF9-F04C-4D3B-A9B4-B5EFC284936D}" type="slidenum">
              <a:rPr lang="es-MX" smtClean="0"/>
              <a:pPr/>
              <a:t>7</a:t>
            </a:fld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1BCF9-F04C-4D3B-A9B4-B5EFC284936D}" type="slidenum">
              <a:rPr lang="es-MX" smtClean="0"/>
              <a:pPr/>
              <a:t>8</a:t>
            </a:fld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1BCF9-F04C-4D3B-A9B4-B5EFC284936D}" type="slidenum">
              <a:rPr lang="es-MX" smtClean="0"/>
              <a:pPr/>
              <a:t>9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B4D6-664F-490E-BC0E-BBF85A21FE1C}" type="datetimeFigureOut">
              <a:rPr lang="es-MX" smtClean="0"/>
              <a:pPr/>
              <a:t>09/10/2010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6E832-EDD9-4DCA-A998-05ABC0C716B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B4D6-664F-490E-BC0E-BBF85A21FE1C}" type="datetimeFigureOut">
              <a:rPr lang="es-MX" smtClean="0"/>
              <a:pPr/>
              <a:t>09/10/2010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6E832-EDD9-4DCA-A998-05ABC0C716B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B4D6-664F-490E-BC0E-BBF85A21FE1C}" type="datetimeFigureOut">
              <a:rPr lang="es-MX" smtClean="0"/>
              <a:pPr/>
              <a:t>09/10/2010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6E832-EDD9-4DCA-A998-05ABC0C716B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B4D6-664F-490E-BC0E-BBF85A21FE1C}" type="datetimeFigureOut">
              <a:rPr lang="es-MX" smtClean="0"/>
              <a:pPr/>
              <a:t>09/10/2010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6E832-EDD9-4DCA-A998-05ABC0C716B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B4D6-664F-490E-BC0E-BBF85A21FE1C}" type="datetimeFigureOut">
              <a:rPr lang="es-MX" smtClean="0"/>
              <a:pPr/>
              <a:t>09/10/2010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6E832-EDD9-4DCA-A998-05ABC0C716B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B4D6-664F-490E-BC0E-BBF85A21FE1C}" type="datetimeFigureOut">
              <a:rPr lang="es-MX" smtClean="0"/>
              <a:pPr/>
              <a:t>09/10/2010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6E832-EDD9-4DCA-A998-05ABC0C716B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B4D6-664F-490E-BC0E-BBF85A21FE1C}" type="datetimeFigureOut">
              <a:rPr lang="es-MX" smtClean="0"/>
              <a:pPr/>
              <a:t>09/10/2010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6E832-EDD9-4DCA-A998-05ABC0C716B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B4D6-664F-490E-BC0E-BBF85A21FE1C}" type="datetimeFigureOut">
              <a:rPr lang="es-MX" smtClean="0"/>
              <a:pPr/>
              <a:t>09/10/2010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6E832-EDD9-4DCA-A998-05ABC0C716B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B4D6-664F-490E-BC0E-BBF85A21FE1C}" type="datetimeFigureOut">
              <a:rPr lang="es-MX" smtClean="0"/>
              <a:pPr/>
              <a:t>09/10/2010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6E832-EDD9-4DCA-A998-05ABC0C716B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B4D6-664F-490E-BC0E-BBF85A21FE1C}" type="datetimeFigureOut">
              <a:rPr lang="es-MX" smtClean="0"/>
              <a:pPr/>
              <a:t>09/10/2010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6E832-EDD9-4DCA-A998-05ABC0C716B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B4D6-664F-490E-BC0E-BBF85A21FE1C}" type="datetimeFigureOut">
              <a:rPr lang="es-MX" smtClean="0"/>
              <a:pPr/>
              <a:t>09/10/2010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6E832-EDD9-4DCA-A998-05ABC0C716B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3B4D6-664F-490E-BC0E-BBF85A21FE1C}" type="datetimeFigureOut">
              <a:rPr lang="es-MX" smtClean="0"/>
              <a:pPr/>
              <a:t>09/10/2010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6E832-EDD9-4DCA-A998-05ABC0C716B1}" type="slidenum">
              <a:rPr lang="es-MX" smtClean="0"/>
              <a:pPr/>
              <a:t>‹#›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5.wmf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5" Type="http://schemas.openxmlformats.org/officeDocument/2006/relationships/image" Target="../media/image9.wmf"/><Relationship Id="rId10" Type="http://schemas.openxmlformats.org/officeDocument/2006/relationships/image" Target="../media/image6.wmf"/><Relationship Id="rId4" Type="http://schemas.openxmlformats.org/officeDocument/2006/relationships/image" Target="../media/image16.wmf"/><Relationship Id="rId9" Type="http://schemas.openxmlformats.org/officeDocument/2006/relationships/image" Target="../media/image2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7" Type="http://schemas.openxmlformats.org/officeDocument/2006/relationships/image" Target="../media/image9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5.wmf"/><Relationship Id="rId4" Type="http://schemas.openxmlformats.org/officeDocument/2006/relationships/image" Target="../media/image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7" Type="http://schemas.openxmlformats.org/officeDocument/2006/relationships/image" Target="../media/image9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25.wmf"/><Relationship Id="rId4" Type="http://schemas.openxmlformats.org/officeDocument/2006/relationships/image" Target="../media/image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wmf"/><Relationship Id="rId5" Type="http://schemas.openxmlformats.org/officeDocument/2006/relationships/image" Target="../media/image9.wmf"/><Relationship Id="rId4" Type="http://schemas.openxmlformats.org/officeDocument/2006/relationships/image" Target="../media/image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wmf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29.wmf"/><Relationship Id="rId7" Type="http://schemas.openxmlformats.org/officeDocument/2006/relationships/image" Target="../media/image14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21.jpeg"/><Relationship Id="rId4" Type="http://schemas.openxmlformats.org/officeDocument/2006/relationships/image" Target="../media/image9.wmf"/><Relationship Id="rId9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1.jpeg"/><Relationship Id="rId7" Type="http://schemas.openxmlformats.org/officeDocument/2006/relationships/image" Target="../media/image34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wmf"/><Relationship Id="rId5" Type="http://schemas.openxmlformats.org/officeDocument/2006/relationships/image" Target="../media/image32.jpeg"/><Relationship Id="rId4" Type="http://schemas.openxmlformats.org/officeDocument/2006/relationships/image" Target="../media/image23.wmf"/><Relationship Id="rId9" Type="http://schemas.openxmlformats.org/officeDocument/2006/relationships/image" Target="../media/image36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image" Target="../media/image38.wmf"/><Relationship Id="rId7" Type="http://schemas.openxmlformats.org/officeDocument/2006/relationships/image" Target="../media/image42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Relationship Id="rId9" Type="http://schemas.openxmlformats.org/officeDocument/2006/relationships/image" Target="../media/image44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india_resource.tripod.com/population.html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ensus.gov/ipc/www/idb/country.php" TargetMode="External"/><Relationship Id="rId5" Type="http://schemas.openxmlformats.org/officeDocument/2006/relationships/hyperlink" Target="http://www.country-studies.com/india/population-and-family-planning-policy.html" TargetMode="External"/><Relationship Id="rId4" Type="http://schemas.openxmlformats.org/officeDocument/2006/relationships/hyperlink" Target="http://www.unescap.org/esid/psis/population/database/poplaws/law_india/india1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7.jpeg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10.wmf"/><Relationship Id="rId7" Type="http://schemas.openxmlformats.org/officeDocument/2006/relationships/image" Target="../media/image1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Relationship Id="rId9" Type="http://schemas.openxmlformats.org/officeDocument/2006/relationships/image" Target="../media/image1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7" Type="http://schemas.openxmlformats.org/officeDocument/2006/relationships/image" Target="../media/image18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India </a:t>
            </a:r>
            <a:r>
              <a:rPr lang="es-ES" dirty="0" err="1" smtClean="0"/>
              <a:t>population</a:t>
            </a:r>
            <a:r>
              <a:rPr lang="es-ES" dirty="0" smtClean="0"/>
              <a:t> </a:t>
            </a:r>
            <a:r>
              <a:rPr lang="es-ES" dirty="0" err="1" smtClean="0"/>
              <a:t>policies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Sara </a:t>
            </a:r>
            <a:r>
              <a:rPr lang="es-ES" dirty="0" err="1" smtClean="0"/>
              <a:t>Downie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1980s </a:t>
            </a:r>
          </a:p>
          <a:p>
            <a:r>
              <a:rPr lang="en-US" dirty="0" smtClean="0"/>
              <a:t>Implemented </a:t>
            </a:r>
          </a:p>
          <a:p>
            <a:endParaRPr lang="en-US" dirty="0" smtClean="0"/>
          </a:p>
          <a:p>
            <a:r>
              <a:rPr lang="en-US" dirty="0" smtClean="0"/>
              <a:t>State </a:t>
            </a:r>
          </a:p>
          <a:p>
            <a:endParaRPr lang="en-US" dirty="0" smtClean="0"/>
          </a:p>
          <a:p>
            <a:r>
              <a:rPr lang="en-US" dirty="0" smtClean="0"/>
              <a:t>Central  </a:t>
            </a:r>
          </a:p>
          <a:p>
            <a:endParaRPr lang="en-US" dirty="0" smtClean="0"/>
          </a:p>
        </p:txBody>
      </p:sp>
      <p:sp>
        <p:nvSpPr>
          <p:cNvPr id="4" name="Up Arrow 3"/>
          <p:cNvSpPr/>
          <p:nvPr/>
        </p:nvSpPr>
        <p:spPr>
          <a:xfrm>
            <a:off x="2057382" y="142875"/>
            <a:ext cx="1000132" cy="164307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3" descr="C:\Documents and Settings\Lancaster\Local Settings\Temporary Internet Files\Content.IE5\VAHFZIUI\MC90044559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0"/>
            <a:ext cx="1677924" cy="1681582"/>
          </a:xfrm>
          <a:prstGeom prst="rect">
            <a:avLst/>
          </a:prstGeom>
          <a:noFill/>
        </p:spPr>
      </p:pic>
      <p:pic>
        <p:nvPicPr>
          <p:cNvPr id="6" name="Picture 4" descr="C:\Program Files\Microsoft Office\MEDIA\CAGCAT10\j0291984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0"/>
            <a:ext cx="1593455" cy="1686950"/>
          </a:xfrm>
          <a:prstGeom prst="rect">
            <a:avLst/>
          </a:prstGeom>
          <a:noFill/>
        </p:spPr>
      </p:pic>
      <p:pic>
        <p:nvPicPr>
          <p:cNvPr id="7" name="Picture 2" descr="C:\Documents and Settings\Lancaster\Local Settings\Temporary Internet Files\Content.IE5\GL3XISDR\MC90023377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1928802"/>
            <a:ext cx="2418205" cy="2214578"/>
          </a:xfrm>
          <a:prstGeom prst="rect">
            <a:avLst/>
          </a:prstGeom>
          <a:noFill/>
        </p:spPr>
      </p:pic>
      <p:pic>
        <p:nvPicPr>
          <p:cNvPr id="8194" name="Picture 2" descr="C:\Documents and Settings\Lancaster\Local Settings\Temporary Internet Files\Content.IE5\27AAGG0Z\MM900172511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08" y="2714620"/>
            <a:ext cx="1466850" cy="771525"/>
          </a:xfrm>
          <a:prstGeom prst="rect">
            <a:avLst/>
          </a:prstGeom>
          <a:noFill/>
        </p:spPr>
      </p:pic>
      <p:pic>
        <p:nvPicPr>
          <p:cNvPr id="8195" name="Picture 3" descr="C:\Documents and Settings\Lancaster\Local Settings\Temporary Internet Files\Content.IE5\YNN3YPLM\MP900401007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00496" y="2428868"/>
            <a:ext cx="1477106" cy="2214578"/>
          </a:xfrm>
          <a:prstGeom prst="rect">
            <a:avLst/>
          </a:prstGeom>
          <a:noFill/>
        </p:spPr>
      </p:pic>
      <p:pic>
        <p:nvPicPr>
          <p:cNvPr id="10" name="Picture 2" descr="C:\Documents and Settings\Lancaster\Local Settings\Temporary Internet Files\Content.IE5\27AAGG0Z\MM900172511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08" y="3857628"/>
            <a:ext cx="1466850" cy="771525"/>
          </a:xfrm>
          <a:prstGeom prst="rect">
            <a:avLst/>
          </a:prstGeom>
          <a:noFill/>
        </p:spPr>
      </p:pic>
      <p:cxnSp>
        <p:nvCxnSpPr>
          <p:cNvPr id="12" name="Straight Arrow Connector 11"/>
          <p:cNvCxnSpPr/>
          <p:nvPr/>
        </p:nvCxnSpPr>
        <p:spPr>
          <a:xfrm rot="10800000">
            <a:off x="3563888" y="2924944"/>
            <a:ext cx="440028" cy="36403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491880" y="4149080"/>
            <a:ext cx="499496" cy="28233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8" name="Picture 6" descr="C:\Documents and Settings\Lancaster\Local Settings\Temporary Internet Files\Content.IE5\GL3XISDR\MP900438533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00100" y="4786322"/>
            <a:ext cx="2700334" cy="1800223"/>
          </a:xfrm>
          <a:prstGeom prst="rect">
            <a:avLst/>
          </a:prstGeom>
          <a:noFill/>
        </p:spPr>
      </p:pic>
      <p:pic>
        <p:nvPicPr>
          <p:cNvPr id="8199" name="Picture 7" descr="C:\Documents and Settings\Lancaster\Local Settings\Temporary Internet Files\Content.IE5\27AAGG0Z\MM900286755[1]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14810" y="5500702"/>
            <a:ext cx="1214446" cy="1160868"/>
          </a:xfrm>
          <a:prstGeom prst="rect">
            <a:avLst/>
          </a:prstGeom>
          <a:noFill/>
        </p:spPr>
      </p:pic>
      <p:pic>
        <p:nvPicPr>
          <p:cNvPr id="19" name="Picture 2" descr="C:\Documents and Settings\Lancaster\Local Settings\Temporary Internet Files\Content.IE5\VAHFZIUI\MC900239657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43570" y="4857760"/>
            <a:ext cx="2115877" cy="1643074"/>
          </a:xfrm>
          <a:prstGeom prst="rect">
            <a:avLst/>
          </a:prstGeom>
          <a:noFill/>
        </p:spPr>
      </p:pic>
      <p:cxnSp>
        <p:nvCxnSpPr>
          <p:cNvPr id="21" name="Straight Arrow Connector 20"/>
          <p:cNvCxnSpPr/>
          <p:nvPr/>
        </p:nvCxnSpPr>
        <p:spPr>
          <a:xfrm rot="10800000">
            <a:off x="3214678" y="2143116"/>
            <a:ext cx="3143272" cy="21431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" descr="C:\Documents and Settings\Lancaster\Local Settings\Temporary Internet Files\Content.IE5\VAHFZIUI\MC900239657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80989" y="5286388"/>
            <a:ext cx="1363011" cy="1058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1991,                    150,000 + </a:t>
            </a:r>
          </a:p>
          <a:p>
            <a:endParaRPr lang="en-US" dirty="0" smtClean="0"/>
          </a:p>
          <a:p>
            <a:r>
              <a:rPr lang="en-US" dirty="0" smtClean="0"/>
              <a:t>public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offered </a:t>
            </a:r>
          </a:p>
          <a:p>
            <a:endParaRPr lang="es-MX" dirty="0"/>
          </a:p>
        </p:txBody>
      </p:sp>
      <p:pic>
        <p:nvPicPr>
          <p:cNvPr id="9218" name="Picture 2" descr="C:\Documents and Settings\Lancaster\Local Settings\Temporary Internet Files\Content.IE5\YNN3YPLM\MC9003644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928670"/>
            <a:ext cx="1573682" cy="1826971"/>
          </a:xfrm>
          <a:prstGeom prst="rect">
            <a:avLst/>
          </a:prstGeom>
          <a:noFill/>
        </p:spPr>
      </p:pic>
      <p:pic>
        <p:nvPicPr>
          <p:cNvPr id="5" name="Picture 2" descr="C:\Documents and Settings\Lancaster\Local Settings\Temporary Internet Files\Content.IE5\VAHFZIUI\MC90023965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2571744"/>
            <a:ext cx="1857388" cy="1442346"/>
          </a:xfrm>
          <a:prstGeom prst="rect">
            <a:avLst/>
          </a:prstGeom>
          <a:noFill/>
        </p:spPr>
      </p:pic>
      <p:pic>
        <p:nvPicPr>
          <p:cNvPr id="7" name="Picture 3" descr="C:\Documents and Settings\Lancaster\Local Settings\Temporary Internet Files\Content.IE5\VAHFZIUI\MC900445594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1736" y="4572008"/>
            <a:ext cx="1677924" cy="1681582"/>
          </a:xfrm>
          <a:prstGeom prst="rect">
            <a:avLst/>
          </a:prstGeom>
          <a:noFill/>
        </p:spPr>
      </p:pic>
      <p:pic>
        <p:nvPicPr>
          <p:cNvPr id="8" name="Picture 4" descr="C:\Program Files\Microsoft Office\MEDIA\CAGCAT10\j0291984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4357694"/>
            <a:ext cx="1593455" cy="1686950"/>
          </a:xfrm>
          <a:prstGeom prst="rect">
            <a:avLst/>
          </a:prstGeom>
          <a:noFill/>
        </p:spPr>
      </p:pic>
      <p:pic>
        <p:nvPicPr>
          <p:cNvPr id="9" name="Picture 2" descr="C:\Documents and Settings\Lancaster\Local Settings\Temporary Internet Files\Content.IE5\GL3XISDR\MC900233772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2357430"/>
            <a:ext cx="2418205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                       Five-Year Plan</a:t>
            </a:r>
            <a:endParaRPr lang="es-MX" dirty="0"/>
          </a:p>
        </p:txBody>
      </p:sp>
      <p:pic>
        <p:nvPicPr>
          <p:cNvPr id="10242" name="Picture 2" descr="C:\Documents and Settings\Lancaster\Local Settings\Temporary Internet Files\Content.IE5\VAHFZIUI\MC90043454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3500438"/>
            <a:ext cx="1654175" cy="1844675"/>
          </a:xfrm>
          <a:prstGeom prst="rect">
            <a:avLst/>
          </a:prstGeom>
          <a:noFill/>
        </p:spPr>
      </p:pic>
      <p:pic>
        <p:nvPicPr>
          <p:cNvPr id="5" name="Picture 3" descr="C:\Documents and Settings\Lancaster\Local Settings\Temporary Internet Files\Content.IE5\VAHFZIUI\MC90044559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1142984"/>
            <a:ext cx="1677924" cy="1681582"/>
          </a:xfrm>
          <a:prstGeom prst="rect">
            <a:avLst/>
          </a:prstGeom>
          <a:noFill/>
        </p:spPr>
      </p:pic>
      <p:pic>
        <p:nvPicPr>
          <p:cNvPr id="10243" name="Picture 3" descr="C:\Program Files\Microsoft Office\MEDIA\CAGCAT10\j0216588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785794"/>
            <a:ext cx="1609344" cy="1807769"/>
          </a:xfrm>
          <a:prstGeom prst="rect">
            <a:avLst/>
          </a:prstGeom>
          <a:noFill/>
        </p:spPr>
      </p:pic>
      <p:pic>
        <p:nvPicPr>
          <p:cNvPr id="7" name="Picture 4" descr="C:\Program Files\Microsoft Office\MEDIA\CAGCAT10\j0291984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80" y="1928802"/>
            <a:ext cx="1593455" cy="1686950"/>
          </a:xfrm>
          <a:prstGeom prst="rect">
            <a:avLst/>
          </a:prstGeom>
          <a:noFill/>
        </p:spPr>
      </p:pic>
      <p:pic>
        <p:nvPicPr>
          <p:cNvPr id="8" name="Picture 2" descr="C:\Documents and Settings\Lancaster\Local Settings\Temporary Internet Files\Content.IE5\GL3XISDR\MC900233772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29454" y="785794"/>
            <a:ext cx="1950165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All                   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Post-partum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s-MX" dirty="0"/>
          </a:p>
        </p:txBody>
      </p:sp>
      <p:pic>
        <p:nvPicPr>
          <p:cNvPr id="5" name="Picture 2" descr="C:\Documents and Settings\Lancaster\Local Settings\Temporary Internet Files\Content.IE5\YNN3YPLM\MC9003644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428604"/>
            <a:ext cx="1573682" cy="1826971"/>
          </a:xfrm>
          <a:prstGeom prst="rect">
            <a:avLst/>
          </a:prstGeom>
          <a:noFill/>
        </p:spPr>
      </p:pic>
      <p:pic>
        <p:nvPicPr>
          <p:cNvPr id="6" name="Picture 2" descr="C:\Documents and Settings\Lancaster\Local Settings\Temporary Internet Files\Content.IE5\VAHFZIUI\MC90023965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571480"/>
            <a:ext cx="2115877" cy="164307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1266" name="Picture 2" descr="C:\Documents and Settings\Lancaster\Local Settings\Temporary Internet Files\Content.IE5\GL3XISDR\MC90023377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2643182"/>
            <a:ext cx="2158075" cy="1976352"/>
          </a:xfrm>
          <a:prstGeom prst="rect">
            <a:avLst/>
          </a:prstGeom>
          <a:noFill/>
        </p:spPr>
      </p:pic>
      <p:pic>
        <p:nvPicPr>
          <p:cNvPr id="11267" name="Picture 3" descr="C:\Documents and Settings\Lancaster\Local Settings\Temporary Internet Files\Content.IE5\GL3XISDR\MC900231141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538" y="4143380"/>
            <a:ext cx="1934583" cy="2143140"/>
          </a:xfrm>
          <a:prstGeom prst="rect">
            <a:avLst/>
          </a:prstGeom>
          <a:noFill/>
        </p:spPr>
      </p:pic>
      <p:pic>
        <p:nvPicPr>
          <p:cNvPr id="9" name="Picture 3" descr="C:\Documents and Settings\Lancaster\Local Settings\Temporary Internet Files\Content.IE5\GL3XISDR\MC900231141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4786322"/>
            <a:ext cx="1148765" cy="1272607"/>
          </a:xfrm>
          <a:prstGeom prst="rect">
            <a:avLst/>
          </a:prstGeom>
          <a:noFill/>
        </p:spPr>
      </p:pic>
      <p:pic>
        <p:nvPicPr>
          <p:cNvPr id="10" name="Picture 2" descr="C:\Documents and Settings\Lancaster\Local Settings\Temporary Internet Files\Content.IE5\VAHFZIUI\MC90023965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4714884"/>
            <a:ext cx="2115877" cy="164307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857752" y="5072074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err="1" smtClean="0"/>
              <a:t>level</a:t>
            </a:r>
            <a:endParaRPr lang="es-MX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reorganization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                     </a:t>
            </a:r>
          </a:p>
          <a:p>
            <a:pPr>
              <a:buNone/>
            </a:pPr>
            <a:r>
              <a:rPr lang="en-US" dirty="0" smtClean="0"/>
              <a:t>                                                       tubal ligature operations</a:t>
            </a:r>
            <a:endParaRPr lang="es-MX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</a:t>
            </a:r>
            <a:endParaRPr lang="es-MX" dirty="0"/>
          </a:p>
        </p:txBody>
      </p:sp>
      <p:pic>
        <p:nvPicPr>
          <p:cNvPr id="4" name="Picture 2" descr="C:\Documents and Settings\Lancaster\Local Settings\Temporary Internet Files\Content.IE5\VAHFZIUI\MC90023965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14290"/>
            <a:ext cx="2115877" cy="1643074"/>
          </a:xfrm>
          <a:prstGeom prst="rect">
            <a:avLst/>
          </a:prstGeom>
          <a:noFill/>
        </p:spPr>
      </p:pic>
      <p:pic>
        <p:nvPicPr>
          <p:cNvPr id="12294" name="Picture 6" descr="C:\Documents and Settings\Lancaster\Local Settings\Temporary Internet Files\Content.IE5\VAHFZIUI\MP90044288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1285860"/>
            <a:ext cx="2587752" cy="172212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42844" y="185736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URBAN</a:t>
            </a:r>
            <a:endParaRPr lang="es-MX" dirty="0"/>
          </a:p>
        </p:txBody>
      </p:sp>
      <p:pic>
        <p:nvPicPr>
          <p:cNvPr id="12295" name="Picture 7" descr="C:\Documents and Settings\Lancaster\Local Settings\Temporary Internet Files\Content.IE5\GL3XISDR\MC900290925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3714752"/>
            <a:ext cx="1928826" cy="2013470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>
          <a:xfrm>
            <a:off x="1285852" y="4500570"/>
            <a:ext cx="428628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525963"/>
          </a:xfrm>
        </p:spPr>
        <p:txBody>
          <a:bodyPr/>
          <a:lstStyle/>
          <a:p>
            <a:r>
              <a:rPr lang="en-US" dirty="0" smtClean="0"/>
              <a:t>Renovation/</a:t>
            </a:r>
            <a:r>
              <a:rPr lang="en-US" dirty="0" err="1" smtClean="0"/>
              <a:t>remodelling</a:t>
            </a:r>
            <a:r>
              <a:rPr lang="en-US" dirty="0" smtClean="0"/>
              <a:t> of intrauterine device</a:t>
            </a:r>
            <a:endParaRPr lang="es-MX" dirty="0"/>
          </a:p>
        </p:txBody>
      </p:sp>
      <p:pic>
        <p:nvPicPr>
          <p:cNvPr id="1026" name="Picture 2" descr="C:\Program Files\Microsoft Office\MEDIA\CAGCAT10\j015800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8604"/>
            <a:ext cx="4569257" cy="537667"/>
          </a:xfrm>
          <a:prstGeom prst="rect">
            <a:avLst/>
          </a:prstGeom>
          <a:noFill/>
        </p:spPr>
      </p:pic>
      <p:pic>
        <p:nvPicPr>
          <p:cNvPr id="5" name="Picture 2" descr="C:\Documents and Settings\Lancaster\Local Settings\Temporary Internet Files\Content.IE5\GL3XISDR\MC90023377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0"/>
            <a:ext cx="1800885" cy="1649240"/>
          </a:xfrm>
          <a:prstGeom prst="rect">
            <a:avLst/>
          </a:prstGeom>
          <a:noFill/>
        </p:spPr>
      </p:pic>
      <p:pic>
        <p:nvPicPr>
          <p:cNvPr id="6" name="Picture 6" descr="C:\Documents and Settings\Lancaster\Local Settings\Temporary Internet Files\Content.IE5\GL3XISDR\MP900438533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2857496"/>
            <a:ext cx="2700334" cy="1800223"/>
          </a:xfrm>
          <a:prstGeom prst="rect">
            <a:avLst/>
          </a:prstGeom>
          <a:noFill/>
        </p:spPr>
      </p:pic>
      <p:pic>
        <p:nvPicPr>
          <p:cNvPr id="7" name="Picture 3" descr="C:\Documents and Settings\Lancaster\Local Settings\Temporary Internet Files\Content.IE5\VAHFZIUI\MC90044559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26" y="2928934"/>
            <a:ext cx="1677924" cy="1681582"/>
          </a:xfrm>
          <a:prstGeom prst="rect">
            <a:avLst/>
          </a:prstGeom>
          <a:noFill/>
        </p:spPr>
      </p:pic>
      <p:pic>
        <p:nvPicPr>
          <p:cNvPr id="8" name="Picture 6" descr="C:\Documents and Settings\Lancaster\Local Settings\Temporary Internet Files\Content.IE5\VAHFZIUI\MC900388896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85852" y="5033772"/>
            <a:ext cx="1397203" cy="1824228"/>
          </a:xfrm>
          <a:prstGeom prst="rect">
            <a:avLst/>
          </a:prstGeom>
          <a:noFill/>
        </p:spPr>
      </p:pic>
      <p:pic>
        <p:nvPicPr>
          <p:cNvPr id="9" name="Picture 2" descr="C:\Documents and Settings\Lancaster\Local Settings\Temporary Internet Files\Content.IE5\VAHFZIUI\MC900239657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5140" y="5000636"/>
            <a:ext cx="2115877" cy="164307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10" name="Left-Right Arrow 9"/>
          <p:cNvSpPr/>
          <p:nvPr/>
        </p:nvSpPr>
        <p:spPr>
          <a:xfrm>
            <a:off x="6000760" y="5572140"/>
            <a:ext cx="500066" cy="28575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1" name="Picture 2" descr="C:\Documents and Settings\Lancaster\Local Settings\Temporary Internet Files\Content.IE5\VAHFZIUI\MC900239657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14744" y="4929198"/>
            <a:ext cx="2115877" cy="1643074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58" y="2928934"/>
            <a:ext cx="2678910" cy="1785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1991 census                  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1981-1991                     2%. 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026" name="Picture 2" descr="C:\Users\sara\AppData\Local\Microsoft\Windows\Temporary Internet Files\Content.IE5\CU3PBNCO\MP90043951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124744"/>
            <a:ext cx="1690388" cy="1128535"/>
          </a:xfrm>
          <a:prstGeom prst="rect">
            <a:avLst/>
          </a:prstGeom>
          <a:noFill/>
        </p:spPr>
      </p:pic>
      <p:pic>
        <p:nvPicPr>
          <p:cNvPr id="5" name="Picture 2" descr="C:\Documents and Settings\Lancaster\Local Settings\Temporary Internet Files\Content.IE5\YNN3YPLM\MC90036445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404664"/>
            <a:ext cx="1573682" cy="1826971"/>
          </a:xfrm>
          <a:prstGeom prst="rect">
            <a:avLst/>
          </a:prstGeom>
          <a:noFill/>
        </p:spPr>
      </p:pic>
      <p:sp>
        <p:nvSpPr>
          <p:cNvPr id="10" name="Wave 9"/>
          <p:cNvSpPr/>
          <p:nvPr/>
        </p:nvSpPr>
        <p:spPr>
          <a:xfrm>
            <a:off x="7452320" y="1556792"/>
            <a:ext cx="1296144" cy="432048"/>
          </a:xfrm>
          <a:prstGeom prst="wave">
            <a:avLst>
              <a:gd name="adj1" fmla="val 2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7" name="Picture 3" descr="C:\Users\sara\AppData\Local\Microsoft\Windows\Temporary Internet Files\Content.IE5\CU3PBNCO\MP90040236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2276872"/>
            <a:ext cx="1687761" cy="2110216"/>
          </a:xfrm>
          <a:prstGeom prst="rect">
            <a:avLst/>
          </a:prstGeom>
          <a:noFill/>
        </p:spPr>
      </p:pic>
      <p:sp>
        <p:nvSpPr>
          <p:cNvPr id="12" name="Up Arrow 11"/>
          <p:cNvSpPr/>
          <p:nvPr/>
        </p:nvSpPr>
        <p:spPr>
          <a:xfrm>
            <a:off x="2843808" y="2564904"/>
            <a:ext cx="1080120" cy="158417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8" name="Picture 4" descr="C:\Users\sara\AppData\Local\Microsoft\Windows\Temporary Internet Files\Content.IE5\CU3PBNCO\MC900078708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2276873"/>
            <a:ext cx="2454772" cy="2304256"/>
          </a:xfrm>
          <a:prstGeom prst="rect">
            <a:avLst/>
          </a:prstGeom>
          <a:noFill/>
        </p:spPr>
      </p:pic>
      <p:pic>
        <p:nvPicPr>
          <p:cNvPr id="1030" name="Picture 6" descr="C:\Program Files\Microsoft Office\MEDIA\CAGCAT10\j0335112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280" y="2492896"/>
            <a:ext cx="1512168" cy="1512168"/>
          </a:xfrm>
          <a:prstGeom prst="rect">
            <a:avLst/>
          </a:prstGeom>
          <a:noFill/>
        </p:spPr>
      </p:pic>
      <p:pic>
        <p:nvPicPr>
          <p:cNvPr id="1031" name="Picture 7" descr="C:\Users\sara\AppData\Local\Microsoft\Windows\Temporary Internet Files\Content.IE5\1JPXDITZ\MP900399585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59832" y="4293096"/>
            <a:ext cx="1176148" cy="1470544"/>
          </a:xfrm>
          <a:prstGeom prst="rect">
            <a:avLst/>
          </a:prstGeom>
          <a:noFill/>
        </p:spPr>
      </p:pic>
      <p:pic>
        <p:nvPicPr>
          <p:cNvPr id="1033" name="Picture 9" descr="C:\Users\sara\AppData\Local\Microsoft\Windows\Temporary Internet Files\Content.IE5\L1CJM818\MM900282999[1]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00192" y="4941168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229600" cy="129614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 smtClean="0"/>
              <a:t>Jamkhed</a:t>
            </a:r>
            <a:r>
              <a:rPr lang="en-US" dirty="0" smtClean="0"/>
              <a:t>,</a:t>
            </a:r>
            <a:r>
              <a:rPr lang="en-US" dirty="0" smtClean="0"/>
              <a:t> Karnataka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s-MX" dirty="0"/>
          </a:p>
        </p:txBody>
      </p:sp>
      <p:pic>
        <p:nvPicPr>
          <p:cNvPr id="1027" name="Picture 3" descr="C:\Users\sara\AppData\Local\Microsoft\Windows\Temporary Internet Files\Content.IE5\L1CJM818\MP900313955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628800"/>
            <a:ext cx="3657600" cy="2414016"/>
          </a:xfrm>
          <a:prstGeom prst="rect">
            <a:avLst/>
          </a:prstGeom>
          <a:noFill/>
        </p:spPr>
      </p:pic>
      <p:pic>
        <p:nvPicPr>
          <p:cNvPr id="1028" name="Picture 4" descr="C:\Users\sara\AppData\Local\Microsoft\Windows\Temporary Internet Files\Content.IE5\L1CJM818\MP90032109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620688"/>
            <a:ext cx="2609088" cy="3657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43608" y="5373216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Sterilization Camps</a:t>
            </a:r>
            <a:endParaRPr lang="en-GB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sara\AppData\Local\Microsoft\Windows\Temporary Internet Files\Content.IE5\HALT6SQH\MC9003579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052736"/>
            <a:ext cx="1458468" cy="2004365"/>
          </a:xfrm>
          <a:prstGeom prst="rect">
            <a:avLst/>
          </a:prstGeom>
          <a:noFill/>
        </p:spPr>
      </p:pic>
      <p:pic>
        <p:nvPicPr>
          <p:cNvPr id="6" name="Picture 7" descr="C:\Users\sara\AppData\Local\Microsoft\Windows\Temporary Internet Files\Content.IE5\HALT6SQH\MC90035797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4293096"/>
            <a:ext cx="1415491" cy="1872691"/>
          </a:xfrm>
          <a:prstGeom prst="rect">
            <a:avLst/>
          </a:prstGeom>
          <a:noFill/>
        </p:spPr>
      </p:pic>
      <p:pic>
        <p:nvPicPr>
          <p:cNvPr id="7" name="Picture 9" descr="C:\Users\sara\AppData\Local\Microsoft\Windows\Temporary Internet Files\Content.IE5\L1CJM818\MC900349103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4293096"/>
            <a:ext cx="1249985" cy="1941271"/>
          </a:xfrm>
          <a:prstGeom prst="rect">
            <a:avLst/>
          </a:prstGeom>
          <a:noFill/>
        </p:spPr>
      </p:pic>
      <p:pic>
        <p:nvPicPr>
          <p:cNvPr id="8" name="Picture 6" descr="C:\Users\sara\AppData\Local\Microsoft\Windows\Temporary Internet Files\Content.IE5\CU3PBNCO\MC900349093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3789040"/>
            <a:ext cx="1599286" cy="2000707"/>
          </a:xfrm>
          <a:prstGeom prst="rect">
            <a:avLst/>
          </a:prstGeom>
          <a:noFill/>
        </p:spPr>
      </p:pic>
      <p:pic>
        <p:nvPicPr>
          <p:cNvPr id="4100" name="Picture 4" descr="C:\Users\sara\AppData\Local\Microsoft\Windows\Temporary Internet Files\Content.IE5\CU3PBNCO\MC900355929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1340768"/>
            <a:ext cx="1610258" cy="1862633"/>
          </a:xfrm>
          <a:prstGeom prst="rect">
            <a:avLst/>
          </a:prstGeom>
          <a:noFill/>
        </p:spPr>
      </p:pic>
      <p:pic>
        <p:nvPicPr>
          <p:cNvPr id="4102" name="Picture 6" descr="C:\Users\sara\AppData\Local\Microsoft\Windows\Temporary Internet Files\Content.IE5\CU3PBNCO\MC900355927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91880" y="1124744"/>
            <a:ext cx="1548994" cy="1863547"/>
          </a:xfrm>
          <a:prstGeom prst="rect">
            <a:avLst/>
          </a:prstGeom>
          <a:noFill/>
        </p:spPr>
      </p:pic>
      <p:pic>
        <p:nvPicPr>
          <p:cNvPr id="4105" name="Picture 9" descr="C:\Users\sara\AppData\Local\Microsoft\Windows\Temporary Internet Files\Content.IE5\HALT6SQH\MC900014561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23728" y="1268760"/>
            <a:ext cx="745236" cy="1816913"/>
          </a:xfrm>
          <a:prstGeom prst="rect">
            <a:avLst/>
          </a:prstGeom>
          <a:noFill/>
        </p:spPr>
      </p:pic>
      <p:pic>
        <p:nvPicPr>
          <p:cNvPr id="17" name="Picture 9" descr="C:\Users\sara\AppData\Local\Microsoft\Windows\Temporary Internet Files\Content.IE5\HALT6SQH\MC900014561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92080" y="1412776"/>
            <a:ext cx="745236" cy="1816913"/>
          </a:xfrm>
          <a:prstGeom prst="rect">
            <a:avLst/>
          </a:prstGeom>
          <a:noFill/>
        </p:spPr>
      </p:pic>
      <p:pic>
        <p:nvPicPr>
          <p:cNvPr id="18" name="Picture 9" descr="C:\Users\sara\AppData\Local\Microsoft\Windows\Temporary Internet Files\Content.IE5\HALT6SQH\MC900014561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100392" y="1628800"/>
            <a:ext cx="745236" cy="1816913"/>
          </a:xfrm>
          <a:prstGeom prst="rect">
            <a:avLst/>
          </a:prstGeom>
          <a:noFill/>
        </p:spPr>
      </p:pic>
      <p:pic>
        <p:nvPicPr>
          <p:cNvPr id="19" name="Picture 9" descr="C:\Users\sara\AppData\Local\Microsoft\Windows\Temporary Internet Files\Content.IE5\HALT6SQH\MC900014561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15816" y="4437112"/>
            <a:ext cx="745236" cy="1816913"/>
          </a:xfrm>
          <a:prstGeom prst="rect">
            <a:avLst/>
          </a:prstGeom>
          <a:noFill/>
        </p:spPr>
      </p:pic>
      <p:pic>
        <p:nvPicPr>
          <p:cNvPr id="20" name="Picture 9" descr="C:\Users\sara\AppData\Local\Microsoft\Windows\Temporary Internet Files\Content.IE5\HALT6SQH\MC900014561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2160" y="4221088"/>
            <a:ext cx="745236" cy="1816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Female infanticide</a:t>
            </a:r>
          </a:p>
          <a:p>
            <a:endParaRPr lang="en-US" dirty="0" smtClean="0"/>
          </a:p>
          <a:p>
            <a:r>
              <a:rPr lang="en-US" dirty="0" smtClean="0"/>
              <a:t>High</a:t>
            </a:r>
          </a:p>
          <a:p>
            <a:endParaRPr lang="en-US" dirty="0" smtClean="0"/>
          </a:p>
          <a:p>
            <a:r>
              <a:rPr lang="en-US" dirty="0" smtClean="0"/>
              <a:t>2060 </a:t>
            </a:r>
          </a:p>
          <a:p>
            <a:endParaRPr lang="es-MX" dirty="0"/>
          </a:p>
        </p:txBody>
      </p:sp>
      <p:sp>
        <p:nvSpPr>
          <p:cNvPr id="5" name="Rectangle 4"/>
          <p:cNvSpPr/>
          <p:nvPr/>
        </p:nvSpPr>
        <p:spPr>
          <a:xfrm>
            <a:off x="2339752" y="1772816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995936" y="1988840"/>
            <a:ext cx="165618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82" name="Picture 10" descr="C:\Users\sara\AppData\Local\Microsoft\Windows\Temporary Internet Files\Content.IE5\HALT6SQH\MC90005334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429000"/>
            <a:ext cx="2370118" cy="1382569"/>
          </a:xfrm>
          <a:prstGeom prst="rect">
            <a:avLst/>
          </a:prstGeom>
          <a:noFill/>
        </p:spPr>
      </p:pic>
      <p:pic>
        <p:nvPicPr>
          <p:cNvPr id="3084" name="Picture 12" descr="C:\Users\sara\AppData\Local\Microsoft\Windows\Temporary Internet Files\Content.IE5\L1CJM818\MC90031971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5052060"/>
            <a:ext cx="1623974" cy="1805940"/>
          </a:xfrm>
          <a:prstGeom prst="rect">
            <a:avLst/>
          </a:prstGeom>
          <a:noFill/>
        </p:spPr>
      </p:pic>
      <p:pic>
        <p:nvPicPr>
          <p:cNvPr id="3085" name="Picture 13" descr="C:\Users\sara\AppData\Local\Microsoft\Windows\Temporary Internet Files\Content.IE5\L1CJM818\MC900355925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0"/>
            <a:ext cx="1258214" cy="1869948"/>
          </a:xfrm>
          <a:prstGeom prst="rect">
            <a:avLst/>
          </a:prstGeom>
          <a:noFill/>
        </p:spPr>
      </p:pic>
      <p:pic>
        <p:nvPicPr>
          <p:cNvPr id="3089" name="Picture 17" descr="C:\Users\sara\AppData\Local\Microsoft\Windows\Temporary Internet Files\Content.IE5\HALT6SQH\MC900349131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1960" y="260648"/>
            <a:ext cx="1224136" cy="17179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844824"/>
            <a:ext cx="4276303" cy="2998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60648"/>
            <a:ext cx="3960862" cy="277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645024"/>
            <a:ext cx="4181649" cy="2935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908720"/>
            <a:ext cx="8063277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Sources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>
                <a:hlinkClick r:id="rId3"/>
              </a:rPr>
              <a:t>http://india_resource.tripod.com/population.html</a:t>
            </a:r>
            <a:endParaRPr lang="es-MX" dirty="0" smtClean="0"/>
          </a:p>
          <a:p>
            <a:r>
              <a:rPr lang="es-MX" dirty="0" smtClean="0">
                <a:hlinkClick r:id="rId4"/>
              </a:rPr>
              <a:t>http://www.unescap.org/esid/psis/population/database/poplaws/law_india/india1.htm</a:t>
            </a:r>
            <a:endParaRPr lang="es-MX" dirty="0" smtClean="0"/>
          </a:p>
          <a:p>
            <a:r>
              <a:rPr lang="es-MX" dirty="0" smtClean="0">
                <a:hlinkClick r:id="rId5"/>
              </a:rPr>
              <a:t>http://www.country-studies.com/india/population-and-family-planning-policy.html</a:t>
            </a:r>
            <a:endParaRPr lang="es-MX" dirty="0" smtClean="0"/>
          </a:p>
          <a:p>
            <a:r>
              <a:rPr lang="es-MX" dirty="0" smtClean="0">
                <a:hlinkClick r:id="rId6"/>
              </a:rPr>
              <a:t>http://www.census.gov/ipc/www/idb/country.php</a:t>
            </a:r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Concern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Long </a:t>
            </a:r>
            <a:r>
              <a:rPr lang="es-ES" dirty="0" err="1" smtClean="0"/>
              <a:t>history-population</a:t>
            </a:r>
            <a:r>
              <a:rPr lang="es-ES" dirty="0" smtClean="0"/>
              <a:t> </a:t>
            </a:r>
            <a:r>
              <a:rPr lang="es-ES" dirty="0" err="1" smtClean="0"/>
              <a:t>policy</a:t>
            </a:r>
            <a:endParaRPr lang="es-ES" dirty="0" smtClean="0"/>
          </a:p>
          <a:p>
            <a:pPr>
              <a:buNone/>
            </a:pPr>
            <a:endParaRPr lang="es-MX" dirty="0"/>
          </a:p>
        </p:txBody>
      </p:sp>
      <p:pic>
        <p:nvPicPr>
          <p:cNvPr id="3074" name="Picture 2" descr="C:\Documents and Settings\Lancaster\Local Settings\Temporary Internet Files\Content.IE5\27AAGG0Z\MC90028758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1357298"/>
            <a:ext cx="2908300" cy="2259013"/>
          </a:xfrm>
          <a:prstGeom prst="rect">
            <a:avLst/>
          </a:prstGeom>
          <a:noFill/>
        </p:spPr>
      </p:pic>
      <p:sp>
        <p:nvSpPr>
          <p:cNvPr id="4" name="Up Arrow 3"/>
          <p:cNvSpPr/>
          <p:nvPr/>
        </p:nvSpPr>
        <p:spPr>
          <a:xfrm>
            <a:off x="2714612" y="1214422"/>
            <a:ext cx="1643074" cy="250033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642918"/>
            <a:ext cx="8229600" cy="4525963"/>
          </a:xfrm>
        </p:spPr>
        <p:txBody>
          <a:bodyPr/>
          <a:lstStyle/>
          <a:p>
            <a:r>
              <a:rPr lang="es-ES" dirty="0" smtClean="0"/>
              <a:t>1950´s </a:t>
            </a:r>
          </a:p>
          <a:p>
            <a:r>
              <a:rPr lang="es-ES" dirty="0" err="1" smtClean="0"/>
              <a:t>Earliest</a:t>
            </a:r>
            <a:endParaRPr lang="es-ES" dirty="0" smtClean="0"/>
          </a:p>
          <a:p>
            <a:r>
              <a:rPr lang="es-ES" dirty="0" err="1" smtClean="0"/>
              <a:t>Government-sponsored</a:t>
            </a:r>
            <a:r>
              <a:rPr lang="es-ES" dirty="0" smtClean="0"/>
              <a:t> </a:t>
            </a:r>
          </a:p>
          <a:p>
            <a:r>
              <a:rPr lang="es-ES" dirty="0" smtClean="0"/>
              <a:t>1.3%</a:t>
            </a:r>
          </a:p>
          <a:p>
            <a:pPr>
              <a:buNone/>
            </a:pPr>
            <a:endParaRPr lang="es-ES" dirty="0" smtClean="0"/>
          </a:p>
        </p:txBody>
      </p:sp>
      <p:pic>
        <p:nvPicPr>
          <p:cNvPr id="4099" name="Picture 3" descr="C:\Documents and Settings\Lancaster\Local Settings\Temporary Internet Files\Content.IE5\VAHFZIUI\MC90044559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4786322"/>
            <a:ext cx="1677924" cy="1681582"/>
          </a:xfrm>
          <a:prstGeom prst="rect">
            <a:avLst/>
          </a:prstGeom>
          <a:noFill/>
        </p:spPr>
      </p:pic>
      <p:sp>
        <p:nvSpPr>
          <p:cNvPr id="5" name="Right Arrow 4"/>
          <p:cNvSpPr/>
          <p:nvPr/>
        </p:nvSpPr>
        <p:spPr>
          <a:xfrm rot="3723594">
            <a:off x="952235" y="3662900"/>
            <a:ext cx="1877571" cy="3976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owchart: Process 5"/>
          <p:cNvSpPr/>
          <p:nvPr/>
        </p:nvSpPr>
        <p:spPr>
          <a:xfrm>
            <a:off x="4000496" y="5143512"/>
            <a:ext cx="1428760" cy="14287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owchart: Process 6"/>
          <p:cNvSpPr/>
          <p:nvPr/>
        </p:nvSpPr>
        <p:spPr>
          <a:xfrm>
            <a:off x="4000496" y="5500702"/>
            <a:ext cx="1428760" cy="14287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100" name="Picture 4" descr="C:\Documents and Settings\Lancaster\Local Settings\Temporary Internet Files\Content.IE5\VAHFZIUI\MC90044559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714884"/>
            <a:ext cx="1677924" cy="1681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Hospitals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r>
              <a:rPr lang="en-US" dirty="0" smtClean="0"/>
              <a:t>Information </a:t>
            </a:r>
          </a:p>
          <a:p>
            <a:r>
              <a:rPr lang="en-US" dirty="0" smtClean="0"/>
              <a:t>Nonaggressive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Limitation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5122" name="Picture 2" descr="C:\Documents and Settings\Lancaster\Local Settings\Temporary Internet Files\Content.IE5\VAHFZIUI\MC90023965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857232"/>
            <a:ext cx="1730959" cy="1344168"/>
          </a:xfrm>
          <a:prstGeom prst="rect">
            <a:avLst/>
          </a:prstGeom>
          <a:noFill/>
        </p:spPr>
      </p:pic>
      <p:pic>
        <p:nvPicPr>
          <p:cNvPr id="5" name="Picture 2" descr="C:\Documents and Settings\Lancaster\Local Settings\Temporary Internet Files\Content.IE5\27AAGG0Z\MC90028758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2285992"/>
            <a:ext cx="2051044" cy="1593142"/>
          </a:xfrm>
          <a:prstGeom prst="rect">
            <a:avLst/>
          </a:prstGeom>
          <a:noFill/>
        </p:spPr>
      </p:pic>
      <p:pic>
        <p:nvPicPr>
          <p:cNvPr id="5123" name="Picture 3" descr="C:\Documents and Settings\Lancaster\Local Settings\Temporary Internet Files\Content.IE5\VAHFZIUI\MP900321091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2857496"/>
            <a:ext cx="1375896" cy="1928826"/>
          </a:xfrm>
          <a:prstGeom prst="rect">
            <a:avLst/>
          </a:prstGeom>
          <a:noFill/>
        </p:spPr>
      </p:pic>
      <p:pic>
        <p:nvPicPr>
          <p:cNvPr id="7" name="Picture 3" descr="C:\Documents and Settings\Lancaster\Local Settings\Temporary Internet Files\Content.IE5\VAHFZIUI\MC90044559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86050" y="5143512"/>
            <a:ext cx="1321535" cy="132441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00562" y="5857892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Size</a:t>
            </a:r>
            <a:endParaRPr lang="es-MX" dirty="0"/>
          </a:p>
        </p:txBody>
      </p:sp>
      <p:cxnSp>
        <p:nvCxnSpPr>
          <p:cNvPr id="10" name="Straight Arrow Connector 9"/>
          <p:cNvCxnSpPr/>
          <p:nvPr/>
        </p:nvCxnSpPr>
        <p:spPr>
          <a:xfrm rot="16200000" flipH="1">
            <a:off x="1964513" y="5179231"/>
            <a:ext cx="57150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1960´s</a:t>
            </a:r>
          </a:p>
          <a:p>
            <a:r>
              <a:rPr lang="es-ES" dirty="0" err="1" smtClean="0"/>
              <a:t>High</a:t>
            </a:r>
            <a:r>
              <a:rPr lang="es-ES" dirty="0" smtClean="0"/>
              <a:t> </a:t>
            </a:r>
            <a:r>
              <a:rPr lang="es-ES" dirty="0" err="1" smtClean="0"/>
              <a:t>population</a:t>
            </a:r>
            <a:r>
              <a:rPr lang="es-ES" dirty="0" smtClean="0"/>
              <a:t> =</a:t>
            </a:r>
          </a:p>
          <a:p>
            <a:endParaRPr lang="es-ES" dirty="0" smtClean="0"/>
          </a:p>
          <a:p>
            <a:endParaRPr lang="es-ES" dirty="0" smtClean="0"/>
          </a:p>
          <a:p>
            <a:pPr>
              <a:buNone/>
            </a:pPr>
            <a:r>
              <a:rPr lang="es-ES" dirty="0" smtClean="0"/>
              <a:t>                              </a:t>
            </a:r>
            <a:r>
              <a:rPr lang="es-ES" dirty="0" err="1" smtClean="0"/>
              <a:t>economic</a:t>
            </a:r>
            <a:r>
              <a:rPr lang="es-ES" dirty="0" smtClean="0"/>
              <a:t> </a:t>
            </a:r>
            <a:r>
              <a:rPr lang="es-ES" dirty="0" err="1" smtClean="0"/>
              <a:t>development</a:t>
            </a:r>
            <a:endParaRPr lang="es-MX" dirty="0"/>
          </a:p>
        </p:txBody>
      </p:sp>
      <p:pic>
        <p:nvPicPr>
          <p:cNvPr id="6146" name="Picture 2" descr="C:\Documents and Settings\Lancaster\Local Settings\Temporary Internet Files\Content.IE5\GL3XISDR\MC90035249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000240"/>
            <a:ext cx="1806166" cy="12840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/>
          <a:lstStyle/>
          <a:p>
            <a:r>
              <a:rPr lang="en-US" dirty="0" smtClean="0"/>
              <a:t> 4.1% 2.5% mid-1970s</a:t>
            </a:r>
            <a:endParaRPr lang="es-MX" dirty="0"/>
          </a:p>
        </p:txBody>
      </p:sp>
      <p:pic>
        <p:nvPicPr>
          <p:cNvPr id="2050" name="Picture 2" descr="C:\Documents and Settings\Lancaster\Local Settings\Temporary Internet Files\Content.IE5\GL3XISDR\MC90023377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286124"/>
            <a:ext cx="3601770" cy="3298479"/>
          </a:xfrm>
          <a:prstGeom prst="rect">
            <a:avLst/>
          </a:prstGeom>
          <a:noFill/>
        </p:spPr>
      </p:pic>
      <p:sp>
        <p:nvSpPr>
          <p:cNvPr id="5" name="Down Arrow 4"/>
          <p:cNvSpPr/>
          <p:nvPr/>
        </p:nvSpPr>
        <p:spPr>
          <a:xfrm>
            <a:off x="3929058" y="3429000"/>
            <a:ext cx="1928826" cy="25003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052" name="Picture 4" descr="C:\Documents and Settings\Lancaster\Local Settings\Temporary Internet Files\Content.IE5\27AAGG0Z\MC90028758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071810"/>
            <a:ext cx="2907671" cy="2258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4525963"/>
          </a:xfrm>
        </p:spPr>
        <p:txBody>
          <a:bodyPr/>
          <a:lstStyle/>
          <a:p>
            <a:r>
              <a:rPr lang="en-US" dirty="0" smtClean="0"/>
              <a:t>The National Population Policy- 1976</a:t>
            </a:r>
          </a:p>
          <a:p>
            <a:endParaRPr lang="en-US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pPr>
              <a:buNone/>
            </a:pPr>
            <a:endParaRPr lang="en-US" sz="1800" dirty="0" smtClean="0"/>
          </a:p>
        </p:txBody>
      </p:sp>
      <p:pic>
        <p:nvPicPr>
          <p:cNvPr id="7170" name="Picture 2" descr="C:\Documents and Settings\Lancaster\Local Settings\Temporary Internet Files\Content.IE5\VAHFZIUI\MC90031183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857364"/>
            <a:ext cx="2001312" cy="1623523"/>
          </a:xfrm>
          <a:prstGeom prst="rect">
            <a:avLst/>
          </a:prstGeom>
          <a:noFill/>
        </p:spPr>
      </p:pic>
      <p:sp>
        <p:nvSpPr>
          <p:cNvPr id="5" name="Up Arrow 4"/>
          <p:cNvSpPr/>
          <p:nvPr/>
        </p:nvSpPr>
        <p:spPr>
          <a:xfrm>
            <a:off x="3071802" y="1428736"/>
            <a:ext cx="1000132" cy="164307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7171" name="Picture 3" descr="C:\Documents and Settings\Lancaster\Local Settings\Temporary Internet Files\Content.IE5\27AAGG0Z\MC900078751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357298"/>
            <a:ext cx="2263031" cy="2000264"/>
          </a:xfrm>
          <a:prstGeom prst="rect">
            <a:avLst/>
          </a:prstGeom>
          <a:noFill/>
        </p:spPr>
      </p:pic>
      <p:pic>
        <p:nvPicPr>
          <p:cNvPr id="7172" name="Picture 4" descr="C:\Documents and Settings\Lancaster\Local Settings\Temporary Internet Files\Content.IE5\27AAGG0Z\MC90023442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1357298"/>
            <a:ext cx="1973655" cy="2009869"/>
          </a:xfrm>
          <a:prstGeom prst="rect">
            <a:avLst/>
          </a:prstGeom>
          <a:noFill/>
        </p:spPr>
      </p:pic>
      <p:pic>
        <p:nvPicPr>
          <p:cNvPr id="8" name="Picture 3" descr="C:\Documents and Settings\Lancaster\Local Settings\Temporary Internet Files\Content.IE5\VAHFZIUI\MC90044559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24" y="4500570"/>
            <a:ext cx="1677924" cy="1681582"/>
          </a:xfrm>
          <a:prstGeom prst="rect">
            <a:avLst/>
          </a:prstGeom>
          <a:noFill/>
        </p:spPr>
      </p:pic>
      <p:pic>
        <p:nvPicPr>
          <p:cNvPr id="7173" name="Picture 5" descr="C:\Documents and Settings\Lancaster\Local Settings\Temporary Internet Files\Content.IE5\27AAGG0Z\MM900213528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8992" y="4429132"/>
            <a:ext cx="1071570" cy="1506895"/>
          </a:xfrm>
          <a:prstGeom prst="rect">
            <a:avLst/>
          </a:prstGeom>
          <a:noFill/>
        </p:spPr>
      </p:pic>
      <p:pic>
        <p:nvPicPr>
          <p:cNvPr id="10" name="Picture 2" descr="C:\Documents and Settings\Lancaster\Local Settings\Temporary Internet Files\Content.IE5\GL3XISDR\MC900233772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55432" y="4286256"/>
            <a:ext cx="2418205" cy="2214578"/>
          </a:xfrm>
          <a:prstGeom prst="rect">
            <a:avLst/>
          </a:prstGeom>
          <a:noFill/>
        </p:spPr>
      </p:pic>
      <p:pic>
        <p:nvPicPr>
          <p:cNvPr id="7174" name="Picture 6" descr="C:\Documents and Settings\Lancaster\Local Settings\Temporary Internet Files\Content.IE5\VAHFZIUI\MC900388896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29520" y="4429132"/>
            <a:ext cx="1397203" cy="1824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Five-Year </a:t>
            </a:r>
          </a:p>
          <a:p>
            <a:endParaRPr lang="en-US" dirty="0" smtClean="0"/>
          </a:p>
          <a:p>
            <a:r>
              <a:rPr lang="en-US" dirty="0" smtClean="0"/>
              <a:t>Government-enforced sterilization</a:t>
            </a:r>
          </a:p>
          <a:p>
            <a:pPr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1026" name="Picture 2" descr="C:\Program Files\Microsoft Office\MEDIA\CAGCAT10\j018332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04"/>
            <a:ext cx="1805940" cy="1814170"/>
          </a:xfrm>
          <a:prstGeom prst="rect">
            <a:avLst/>
          </a:prstGeom>
          <a:noFill/>
        </p:spPr>
      </p:pic>
      <p:sp>
        <p:nvSpPr>
          <p:cNvPr id="1027" name="Documents"/>
          <p:cNvSpPr>
            <a:spLocks noEditPoints="1" noChangeArrowheads="1"/>
          </p:cNvSpPr>
          <p:nvPr/>
        </p:nvSpPr>
        <p:spPr bwMode="auto">
          <a:xfrm>
            <a:off x="6429388" y="357166"/>
            <a:ext cx="1352550" cy="1809750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Flowchart: Process 5"/>
          <p:cNvSpPr/>
          <p:nvPr/>
        </p:nvSpPr>
        <p:spPr>
          <a:xfrm>
            <a:off x="3000364" y="2571744"/>
            <a:ext cx="1214446" cy="64294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owchart: Process 6"/>
          <p:cNvSpPr/>
          <p:nvPr/>
        </p:nvSpPr>
        <p:spPr>
          <a:xfrm>
            <a:off x="4214810" y="2786058"/>
            <a:ext cx="1428760" cy="42862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owchart: Process 7"/>
          <p:cNvSpPr/>
          <p:nvPr/>
        </p:nvSpPr>
        <p:spPr>
          <a:xfrm>
            <a:off x="1714480" y="2714620"/>
            <a:ext cx="1285884" cy="50006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owchart: Process 8"/>
          <p:cNvSpPr/>
          <p:nvPr/>
        </p:nvSpPr>
        <p:spPr>
          <a:xfrm>
            <a:off x="5643570" y="2857496"/>
            <a:ext cx="1428760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ounded Rectangle 9"/>
          <p:cNvSpPr/>
          <p:nvPr/>
        </p:nvSpPr>
        <p:spPr>
          <a:xfrm>
            <a:off x="642910" y="2857496"/>
            <a:ext cx="1071570" cy="3571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28" name="Picture 4" descr="C:\Program Files\Microsoft Office\MEDIA\CAGCAT10\j0291984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2643182"/>
            <a:ext cx="1807769" cy="1913839"/>
          </a:xfrm>
          <a:prstGeom prst="rect">
            <a:avLst/>
          </a:prstGeom>
          <a:noFill/>
        </p:spPr>
      </p:pic>
      <p:pic>
        <p:nvPicPr>
          <p:cNvPr id="1030" name="Picture 6" descr="C:\Documents and Settings\Lancaster\Local Settings\Temporary Internet Files\Content.IE5\GL3XISDR\MC900326908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1604" y="5357826"/>
            <a:ext cx="913486" cy="913486"/>
          </a:xfrm>
          <a:prstGeom prst="rect">
            <a:avLst/>
          </a:prstGeom>
          <a:noFill/>
        </p:spPr>
      </p:pic>
      <p:pic>
        <p:nvPicPr>
          <p:cNvPr id="16" name="Picture 2" descr="C:\Documents and Settings\Lancaster\Local Settings\Temporary Internet Files\Content.IE5\27AAGG0Z\MC900287583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57884" y="4598987"/>
            <a:ext cx="2908300" cy="2259013"/>
          </a:xfrm>
          <a:prstGeom prst="rect">
            <a:avLst/>
          </a:prstGeom>
          <a:noFill/>
        </p:spPr>
      </p:pic>
      <p:pic>
        <p:nvPicPr>
          <p:cNvPr id="1033" name="Picture 9" descr="C:\Documents and Settings\Lancaster\Local Settings\Temporary Internet Files\Content.IE5\VAHFZIUI\MC900078622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00496" y="214290"/>
            <a:ext cx="1143002" cy="245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120</Words>
  <Application>Microsoft Office PowerPoint</Application>
  <PresentationFormat>On-screen Show (4:3)</PresentationFormat>
  <Paragraphs>118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India population policies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Jamkhed, Karnataka   </vt:lpstr>
      <vt:lpstr>Slide 18</vt:lpstr>
      <vt:lpstr>Slide 19</vt:lpstr>
      <vt:lpstr>Slide 20</vt:lpstr>
      <vt:lpstr>Sources</vt:lpstr>
    </vt:vector>
  </TitlesOfParts>
  <Company>Lancaster School 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 population policies</dc:title>
  <dc:creator>Lancaster</dc:creator>
  <cp:lastModifiedBy>sara</cp:lastModifiedBy>
  <cp:revision>21</cp:revision>
  <dcterms:created xsi:type="dcterms:W3CDTF">2010-09-27T18:59:51Z</dcterms:created>
  <dcterms:modified xsi:type="dcterms:W3CDTF">2010-10-09T03:11:04Z</dcterms:modified>
</cp:coreProperties>
</file>